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8288000" cy="10287000"/>
  <p:notesSz cx="6858000" cy="9144000"/>
  <p:embeddedFontLst>
    <p:embeddedFont>
      <p:font typeface="Anton" pitchFamily="2" charset="-18"/>
      <p:regular r:id="rId13"/>
    </p:embeddedFont>
    <p:embeddedFont>
      <p:font typeface="Bebas Neue Bold" panose="020B0604020202020204" charset="-18"/>
      <p:regular r:id="rId14"/>
    </p:embeddedFont>
    <p:embeddedFont>
      <p:font typeface="Open Sans" panose="020B0606030504020204" pitchFamily="34" charset="0"/>
      <p:regular r:id="rId15"/>
      <p:bold r:id="rId16"/>
      <p:italic r:id="rId17"/>
      <p:boldItalic r:id="rId18"/>
    </p:embeddedFont>
    <p:embeddedFont>
      <p:font typeface="Open Sans Bold" panose="020B0806030504020204" pitchFamily="34" charset="0"/>
      <p:regular r:id="rId19"/>
      <p:bold r:id="rId20"/>
    </p:embeddedFont>
    <p:embeddedFont>
      <p:font typeface="Open Sans Bold Italics" panose="020B0604020202020204" charset="0"/>
      <p:regular r:id="rId21"/>
    </p:embeddedFont>
    <p:embeddedFont>
      <p:font typeface="Open Sans Light" panose="020B0306030504020204" pitchFamily="34" charset="0"/>
      <p:regular r:id="rId22"/>
      <p:italic r:id="rId23"/>
    </p:embeddedFont>
    <p:embeddedFont>
      <p:font typeface="Poppins" panose="00000500000000000000" pitchFamily="2" charset="-18"/>
      <p:regular r:id="rId24"/>
      <p:bold r:id="rId25"/>
      <p:italic r:id="rId26"/>
      <p:boldItalic r:id="rId27"/>
    </p:embeddedFont>
    <p:embeddedFont>
      <p:font typeface="Poppins Bold" panose="00000800000000000000" pitchFamily="2" charset="-18"/>
      <p:regular r:id="rId28"/>
      <p:bold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81" d="100"/>
          <a:sy n="81" d="100"/>
        </p:scale>
        <p:origin x="174" y="1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font" Target="fonts/font14.fntdata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34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5.fntdata"/><Relationship Id="rId25" Type="http://schemas.openxmlformats.org/officeDocument/2006/relationships/font" Target="fonts/font13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29" Type="http://schemas.openxmlformats.org/officeDocument/2006/relationships/font" Target="fonts/font1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2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openxmlformats.org/officeDocument/2006/relationships/font" Target="fonts/font16.fntdata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font" Target="fonts/font15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Łukasz Kaczmarowski" userId="a8d93d6d8dd59e2b" providerId="LiveId" clId="{799B7EB5-68FA-4A2F-958B-CC9FB88E63B5}"/>
    <pc:docChg chg="undo custSel modSld">
      <pc:chgData name="Łukasz Kaczmarowski" userId="a8d93d6d8dd59e2b" providerId="LiveId" clId="{799B7EB5-68FA-4A2F-958B-CC9FB88E63B5}" dt="2025-02-24T08:14:48.948" v="30" actId="20577"/>
      <pc:docMkLst>
        <pc:docMk/>
      </pc:docMkLst>
      <pc:sldChg chg="modSp mod">
        <pc:chgData name="Łukasz Kaczmarowski" userId="a8d93d6d8dd59e2b" providerId="LiveId" clId="{799B7EB5-68FA-4A2F-958B-CC9FB88E63B5}" dt="2025-02-24T08:12:52.508" v="0" actId="20577"/>
        <pc:sldMkLst>
          <pc:docMk/>
          <pc:sldMk cId="0" sldId="262"/>
        </pc:sldMkLst>
        <pc:spChg chg="mod">
          <ac:chgData name="Łukasz Kaczmarowski" userId="a8d93d6d8dd59e2b" providerId="LiveId" clId="{799B7EB5-68FA-4A2F-958B-CC9FB88E63B5}" dt="2025-02-24T08:12:52.508" v="0" actId="20577"/>
          <ac:spMkLst>
            <pc:docMk/>
            <pc:sldMk cId="0" sldId="262"/>
            <ac:spMk id="13" creationId="{00000000-0000-0000-0000-000000000000}"/>
          </ac:spMkLst>
        </pc:spChg>
      </pc:sldChg>
      <pc:sldChg chg="modSp mod">
        <pc:chgData name="Łukasz Kaczmarowski" userId="a8d93d6d8dd59e2b" providerId="LiveId" clId="{799B7EB5-68FA-4A2F-958B-CC9FB88E63B5}" dt="2025-02-24T08:14:02.835" v="5" actId="20577"/>
        <pc:sldMkLst>
          <pc:docMk/>
          <pc:sldMk cId="0" sldId="264"/>
        </pc:sldMkLst>
        <pc:spChg chg="mod">
          <ac:chgData name="Łukasz Kaczmarowski" userId="a8d93d6d8dd59e2b" providerId="LiveId" clId="{799B7EB5-68FA-4A2F-958B-CC9FB88E63B5}" dt="2025-02-24T08:14:02.835" v="5" actId="20577"/>
          <ac:spMkLst>
            <pc:docMk/>
            <pc:sldMk cId="0" sldId="264"/>
            <ac:spMk id="15" creationId="{00000000-0000-0000-0000-000000000000}"/>
          </ac:spMkLst>
        </pc:spChg>
      </pc:sldChg>
      <pc:sldChg chg="modSp mod">
        <pc:chgData name="Łukasz Kaczmarowski" userId="a8d93d6d8dd59e2b" providerId="LiveId" clId="{799B7EB5-68FA-4A2F-958B-CC9FB88E63B5}" dt="2025-02-24T08:14:48.948" v="30" actId="20577"/>
        <pc:sldMkLst>
          <pc:docMk/>
          <pc:sldMk cId="0" sldId="266"/>
        </pc:sldMkLst>
        <pc:spChg chg="mod">
          <ac:chgData name="Łukasz Kaczmarowski" userId="a8d93d6d8dd59e2b" providerId="LiveId" clId="{799B7EB5-68FA-4A2F-958B-CC9FB88E63B5}" dt="2025-02-24T08:14:48.948" v="30" actId="20577"/>
          <ac:spMkLst>
            <pc:docMk/>
            <pc:sldMk cId="0" sldId="266"/>
            <ac:spMk id="17" creationId="{00000000-0000-0000-0000-00000000000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13" Type="http://schemas.openxmlformats.org/officeDocument/2006/relationships/image" Target="../media/image23.jpe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svg"/><Relationship Id="rId9" Type="http://schemas.openxmlformats.org/officeDocument/2006/relationships/image" Target="../media/image19.png"/><Relationship Id="rId1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25.svg"/><Relationship Id="rId9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552450"/>
            <a:chOff x="0" y="0"/>
            <a:chExt cx="4816593" cy="14550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145501"/>
            </a:xfrm>
            <a:custGeom>
              <a:avLst/>
              <a:gdLst/>
              <a:ahLst/>
              <a:cxnLst/>
              <a:rect l="l" t="t" r="r" b="b"/>
              <a:pathLst>
                <a:path w="4816592" h="145501">
                  <a:moveTo>
                    <a:pt x="0" y="0"/>
                  </a:moveTo>
                  <a:lnTo>
                    <a:pt x="4816592" y="0"/>
                  </a:lnTo>
                  <a:lnTo>
                    <a:pt x="4816592" y="145501"/>
                  </a:lnTo>
                  <a:lnTo>
                    <a:pt x="0" y="145501"/>
                  </a:lnTo>
                  <a:close/>
                </a:path>
              </a:pathLst>
            </a:custGeom>
            <a:solidFill>
              <a:srgbClr val="404F54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1836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1028700"/>
            <a:ext cx="18288000" cy="5654070"/>
            <a:chOff x="0" y="0"/>
            <a:chExt cx="4816593" cy="148913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816592" cy="1489138"/>
            </a:xfrm>
            <a:custGeom>
              <a:avLst/>
              <a:gdLst/>
              <a:ahLst/>
              <a:cxnLst/>
              <a:rect l="l" t="t" r="r" b="b"/>
              <a:pathLst>
                <a:path w="4816592" h="1489138">
                  <a:moveTo>
                    <a:pt x="0" y="0"/>
                  </a:moveTo>
                  <a:lnTo>
                    <a:pt x="4816592" y="0"/>
                  </a:lnTo>
                  <a:lnTo>
                    <a:pt x="4816592" y="1489138"/>
                  </a:lnTo>
                  <a:lnTo>
                    <a:pt x="0" y="1489138"/>
                  </a:lnTo>
                  <a:close/>
                </a:path>
              </a:pathLst>
            </a:custGeom>
            <a:solidFill>
              <a:srgbClr val="82BA26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816593" cy="15272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0" y="6439648"/>
            <a:ext cx="16981222" cy="1232299"/>
            <a:chOff x="0" y="0"/>
            <a:chExt cx="4472421" cy="32455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472421" cy="324556"/>
            </a:xfrm>
            <a:custGeom>
              <a:avLst/>
              <a:gdLst/>
              <a:ahLst/>
              <a:cxnLst/>
              <a:rect l="l" t="t" r="r" b="b"/>
              <a:pathLst>
                <a:path w="4472421" h="324556">
                  <a:moveTo>
                    <a:pt x="0" y="0"/>
                  </a:moveTo>
                  <a:lnTo>
                    <a:pt x="4472421" y="0"/>
                  </a:lnTo>
                  <a:lnTo>
                    <a:pt x="4472421" y="324556"/>
                  </a:lnTo>
                  <a:lnTo>
                    <a:pt x="0" y="324556"/>
                  </a:lnTo>
                  <a:close/>
                </a:path>
              </a:pathLst>
            </a:custGeom>
            <a:solidFill>
              <a:srgbClr val="404F54"/>
            </a:solidFill>
          </p:spPr>
          <p:txBody>
            <a:bodyPr/>
            <a:lstStyle/>
            <a:p>
              <a:endParaRPr lang="pl-PL" dirty="0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472421" cy="3626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2212772" y="8151201"/>
            <a:ext cx="5046528" cy="1107099"/>
          </a:xfrm>
          <a:custGeom>
            <a:avLst/>
            <a:gdLst/>
            <a:ahLst/>
            <a:cxnLst/>
            <a:rect l="l" t="t" r="r" b="b"/>
            <a:pathLst>
              <a:path w="5046528" h="1107099">
                <a:moveTo>
                  <a:pt x="0" y="0"/>
                </a:moveTo>
                <a:lnTo>
                  <a:pt x="5046528" y="0"/>
                </a:lnTo>
                <a:lnTo>
                  <a:pt x="5046528" y="1107099"/>
                </a:lnTo>
                <a:lnTo>
                  <a:pt x="0" y="11070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12" name="Group 12"/>
          <p:cNvGrpSpPr/>
          <p:nvPr/>
        </p:nvGrpSpPr>
        <p:grpSpPr>
          <a:xfrm>
            <a:off x="0" y="9734550"/>
            <a:ext cx="18288000" cy="552450"/>
            <a:chOff x="0" y="0"/>
            <a:chExt cx="4816593" cy="14550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816592" cy="145501"/>
            </a:xfrm>
            <a:custGeom>
              <a:avLst/>
              <a:gdLst/>
              <a:ahLst/>
              <a:cxnLst/>
              <a:rect l="l" t="t" r="r" b="b"/>
              <a:pathLst>
                <a:path w="4816592" h="145501">
                  <a:moveTo>
                    <a:pt x="0" y="0"/>
                  </a:moveTo>
                  <a:lnTo>
                    <a:pt x="4816592" y="0"/>
                  </a:lnTo>
                  <a:lnTo>
                    <a:pt x="4816592" y="145501"/>
                  </a:lnTo>
                  <a:lnTo>
                    <a:pt x="0" y="145501"/>
                  </a:lnTo>
                  <a:close/>
                </a:path>
              </a:pathLst>
            </a:custGeom>
            <a:solidFill>
              <a:srgbClr val="82BA26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4816593" cy="1836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2209800" y="6544622"/>
            <a:ext cx="16078196" cy="19100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7699"/>
              </a:lnSpc>
              <a:spcBef>
                <a:spcPct val="0"/>
              </a:spcBef>
            </a:pPr>
            <a:r>
              <a:rPr lang="pl-PL" sz="5499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KUNSTSTOFFPALETTEN UND BOXENXEN  B</a:t>
            </a:r>
            <a:r>
              <a:rPr lang="en-US" sz="5499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SYSTEMOWE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867280" y="3101964"/>
            <a:ext cx="15100438" cy="176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34"/>
              </a:lnSpc>
            </a:pPr>
            <a:r>
              <a:rPr lang="en-US" sz="7075" b="1" dirty="0" err="1">
                <a:solidFill>
                  <a:srgbClr val="FFFFFF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Weshalb</a:t>
            </a:r>
            <a:r>
              <a:rPr lang="en-US" sz="7075" b="1" dirty="0">
                <a:solidFill>
                  <a:srgbClr val="FFFFFF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 </a:t>
            </a:r>
            <a:r>
              <a:rPr lang="en-US" sz="7075" b="1" dirty="0" err="1">
                <a:solidFill>
                  <a:srgbClr val="FFFFFF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sollte</a:t>
            </a:r>
            <a:r>
              <a:rPr lang="en-US" sz="7075" b="1" dirty="0">
                <a:solidFill>
                  <a:srgbClr val="FFFFFF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 man in der Logistik </a:t>
            </a:r>
            <a:r>
              <a:rPr lang="en-US" sz="7075" b="1" dirty="0" err="1">
                <a:solidFill>
                  <a:srgbClr val="FFFFFF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nachhaltige</a:t>
            </a:r>
            <a:r>
              <a:rPr lang="en-US" sz="7075" b="1" dirty="0">
                <a:solidFill>
                  <a:srgbClr val="FFFFFF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 Verpackungen </a:t>
            </a:r>
            <a:r>
              <a:rPr lang="pl-PL" sz="7075" b="1" dirty="0" err="1">
                <a:solidFill>
                  <a:srgbClr val="FFFFFF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verwenden</a:t>
            </a:r>
            <a:r>
              <a:rPr lang="pl-PL" sz="7075" b="1" dirty="0">
                <a:solidFill>
                  <a:srgbClr val="FFFFFF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?</a:t>
            </a:r>
            <a:r>
              <a:rPr lang="en-US" sz="7075" b="1" dirty="0">
                <a:solidFill>
                  <a:srgbClr val="FFFFFF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                   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552450"/>
            <a:chOff x="0" y="0"/>
            <a:chExt cx="4816593" cy="14550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145501"/>
            </a:xfrm>
            <a:custGeom>
              <a:avLst/>
              <a:gdLst/>
              <a:ahLst/>
              <a:cxnLst/>
              <a:rect l="l" t="t" r="r" b="b"/>
              <a:pathLst>
                <a:path w="4816592" h="145501">
                  <a:moveTo>
                    <a:pt x="0" y="0"/>
                  </a:moveTo>
                  <a:lnTo>
                    <a:pt x="4816592" y="0"/>
                  </a:lnTo>
                  <a:lnTo>
                    <a:pt x="4816592" y="145501"/>
                  </a:lnTo>
                  <a:lnTo>
                    <a:pt x="0" y="145501"/>
                  </a:lnTo>
                  <a:close/>
                </a:path>
              </a:pathLst>
            </a:custGeom>
            <a:solidFill>
              <a:srgbClr val="404F54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1836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9734550"/>
            <a:ext cx="18288000" cy="552450"/>
            <a:chOff x="0" y="0"/>
            <a:chExt cx="4816593" cy="14550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816592" cy="145501"/>
            </a:xfrm>
            <a:custGeom>
              <a:avLst/>
              <a:gdLst/>
              <a:ahLst/>
              <a:cxnLst/>
              <a:rect l="l" t="t" r="r" b="b"/>
              <a:pathLst>
                <a:path w="4816592" h="145501">
                  <a:moveTo>
                    <a:pt x="0" y="0"/>
                  </a:moveTo>
                  <a:lnTo>
                    <a:pt x="4816592" y="0"/>
                  </a:lnTo>
                  <a:lnTo>
                    <a:pt x="4816592" y="145501"/>
                  </a:lnTo>
                  <a:lnTo>
                    <a:pt x="0" y="145501"/>
                  </a:lnTo>
                  <a:close/>
                </a:path>
              </a:pathLst>
            </a:custGeom>
            <a:solidFill>
              <a:srgbClr val="82BA26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816593" cy="1836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0" y="3713895"/>
            <a:ext cx="4274279" cy="6020655"/>
          </a:xfrm>
          <a:custGeom>
            <a:avLst/>
            <a:gdLst/>
            <a:ahLst/>
            <a:cxnLst/>
            <a:rect l="l" t="t" r="r" b="b"/>
            <a:pathLst>
              <a:path w="4274279" h="6020655">
                <a:moveTo>
                  <a:pt x="0" y="0"/>
                </a:moveTo>
                <a:lnTo>
                  <a:pt x="4274279" y="0"/>
                </a:lnTo>
                <a:lnTo>
                  <a:pt x="4274279" y="6020655"/>
                </a:lnTo>
                <a:lnTo>
                  <a:pt x="0" y="602065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9" name="Freeform 9"/>
          <p:cNvSpPr/>
          <p:nvPr/>
        </p:nvSpPr>
        <p:spPr>
          <a:xfrm>
            <a:off x="3890392" y="3713895"/>
            <a:ext cx="4274279" cy="6020655"/>
          </a:xfrm>
          <a:custGeom>
            <a:avLst/>
            <a:gdLst/>
            <a:ahLst/>
            <a:cxnLst/>
            <a:rect l="l" t="t" r="r" b="b"/>
            <a:pathLst>
              <a:path w="4274279" h="6020655">
                <a:moveTo>
                  <a:pt x="0" y="0"/>
                </a:moveTo>
                <a:lnTo>
                  <a:pt x="4274279" y="0"/>
                </a:lnTo>
                <a:lnTo>
                  <a:pt x="4274279" y="6020655"/>
                </a:lnTo>
                <a:lnTo>
                  <a:pt x="0" y="602065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0" name="Freeform 10"/>
          <p:cNvSpPr/>
          <p:nvPr/>
        </p:nvSpPr>
        <p:spPr>
          <a:xfrm>
            <a:off x="7780783" y="3713895"/>
            <a:ext cx="4274279" cy="6020655"/>
          </a:xfrm>
          <a:custGeom>
            <a:avLst/>
            <a:gdLst/>
            <a:ahLst/>
            <a:cxnLst/>
            <a:rect l="l" t="t" r="r" b="b"/>
            <a:pathLst>
              <a:path w="4274279" h="6020655">
                <a:moveTo>
                  <a:pt x="0" y="0"/>
                </a:moveTo>
                <a:lnTo>
                  <a:pt x="4274279" y="0"/>
                </a:lnTo>
                <a:lnTo>
                  <a:pt x="4274279" y="6020655"/>
                </a:lnTo>
                <a:lnTo>
                  <a:pt x="0" y="602065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1" name="Freeform 11"/>
          <p:cNvSpPr/>
          <p:nvPr/>
        </p:nvSpPr>
        <p:spPr>
          <a:xfrm>
            <a:off x="11656557" y="3713895"/>
            <a:ext cx="4274279" cy="6020655"/>
          </a:xfrm>
          <a:custGeom>
            <a:avLst/>
            <a:gdLst/>
            <a:ahLst/>
            <a:cxnLst/>
            <a:rect l="l" t="t" r="r" b="b"/>
            <a:pathLst>
              <a:path w="4274279" h="6020655">
                <a:moveTo>
                  <a:pt x="0" y="0"/>
                </a:moveTo>
                <a:lnTo>
                  <a:pt x="4274279" y="0"/>
                </a:lnTo>
                <a:lnTo>
                  <a:pt x="4274279" y="6020655"/>
                </a:lnTo>
                <a:lnTo>
                  <a:pt x="0" y="602065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2" name="Freeform 12"/>
          <p:cNvSpPr/>
          <p:nvPr/>
        </p:nvSpPr>
        <p:spPr>
          <a:xfrm>
            <a:off x="13983237" y="3713895"/>
            <a:ext cx="4274279" cy="6020655"/>
          </a:xfrm>
          <a:custGeom>
            <a:avLst/>
            <a:gdLst/>
            <a:ahLst/>
            <a:cxnLst/>
            <a:rect l="l" t="t" r="r" b="b"/>
            <a:pathLst>
              <a:path w="4274279" h="6020655">
                <a:moveTo>
                  <a:pt x="0" y="0"/>
                </a:moveTo>
                <a:lnTo>
                  <a:pt x="4274279" y="0"/>
                </a:lnTo>
                <a:lnTo>
                  <a:pt x="4274279" y="6020655"/>
                </a:lnTo>
                <a:lnTo>
                  <a:pt x="0" y="602065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13" name="Group 13"/>
          <p:cNvGrpSpPr/>
          <p:nvPr/>
        </p:nvGrpSpPr>
        <p:grpSpPr>
          <a:xfrm>
            <a:off x="1503642" y="6348141"/>
            <a:ext cx="228568" cy="228568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2BA26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8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502562" y="6998061"/>
            <a:ext cx="228568" cy="228568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2BA26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89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502562" y="7607072"/>
            <a:ext cx="228568" cy="228568"/>
            <a:chOff x="0" y="0"/>
            <a:chExt cx="812800" cy="8128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2BA26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89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500536" y="3741055"/>
            <a:ext cx="228568" cy="228568"/>
            <a:chOff x="0" y="0"/>
            <a:chExt cx="812800" cy="8128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2BA26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89"/>
                </a:lnSpc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502562" y="5052227"/>
            <a:ext cx="228568" cy="228568"/>
            <a:chOff x="0" y="0"/>
            <a:chExt cx="812800" cy="8128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2BA26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89"/>
                </a:lnSpc>
              </a:pPr>
              <a:endParaRPr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1481134" y="5686889"/>
            <a:ext cx="228568" cy="228568"/>
            <a:chOff x="0" y="0"/>
            <a:chExt cx="812800" cy="8128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2BA26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89"/>
                </a:lnSpc>
              </a:pPr>
              <a:endParaRPr/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11301891" y="888208"/>
            <a:ext cx="5957409" cy="8510585"/>
            <a:chOff x="0" y="0"/>
            <a:chExt cx="4445000" cy="6350000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4445000" cy="6350000"/>
            </a:xfrm>
            <a:custGeom>
              <a:avLst/>
              <a:gdLst/>
              <a:ahLst/>
              <a:cxnLst/>
              <a:rect l="l" t="t" r="r" b="b"/>
              <a:pathLst>
                <a:path w="4445000" h="6350000">
                  <a:moveTo>
                    <a:pt x="3429000" y="6350000"/>
                  </a:moveTo>
                  <a:lnTo>
                    <a:pt x="1016000" y="6350000"/>
                  </a:lnTo>
                  <a:cubicBezTo>
                    <a:pt x="454660" y="6350000"/>
                    <a:pt x="0" y="5895340"/>
                    <a:pt x="0" y="5334000"/>
                  </a:cubicBezTo>
                  <a:lnTo>
                    <a:pt x="0" y="1016000"/>
                  </a:lnTo>
                  <a:cubicBezTo>
                    <a:pt x="0" y="454660"/>
                    <a:pt x="454660" y="0"/>
                    <a:pt x="1016000" y="0"/>
                  </a:cubicBezTo>
                  <a:lnTo>
                    <a:pt x="3429000" y="0"/>
                  </a:lnTo>
                  <a:cubicBezTo>
                    <a:pt x="3990340" y="0"/>
                    <a:pt x="4445000" y="454660"/>
                    <a:pt x="4445000" y="1016000"/>
                  </a:cubicBezTo>
                  <a:lnTo>
                    <a:pt x="4445000" y="5334000"/>
                  </a:lnTo>
                  <a:cubicBezTo>
                    <a:pt x="4445000" y="5895340"/>
                    <a:pt x="3990340" y="6350000"/>
                    <a:pt x="3429000" y="6350000"/>
                  </a:cubicBezTo>
                  <a:close/>
                </a:path>
              </a:pathLst>
            </a:custGeom>
            <a:blipFill>
              <a:blip r:embed="rId3"/>
              <a:stretch>
                <a:fillRect l="-12170" r="-45934"/>
              </a:stretch>
            </a:blipFill>
            <a:ln w="19050" cap="sq">
              <a:solidFill>
                <a:srgbClr val="82BA26"/>
              </a:solidFill>
              <a:prstDash val="solid"/>
              <a:miter/>
            </a:ln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33" name="TextBox 33"/>
          <p:cNvSpPr txBox="1"/>
          <p:nvPr/>
        </p:nvSpPr>
        <p:spPr>
          <a:xfrm>
            <a:off x="1481134" y="2042257"/>
            <a:ext cx="9315379" cy="12994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40"/>
              </a:lnSpc>
            </a:pPr>
            <a:r>
              <a:rPr lang="de-DE" sz="2293" dirty="0">
                <a:solidFill>
                  <a:srgbClr val="000000">
                    <a:alpha val="57647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Die Marke SPACEBOX wurde von FORM-PLAST S.A. geschaffen, einem Unternehmen mit mehr als 45 Jahren Tradition in der Kunststoffverarbeitung und im Spritzgussformenbau.</a:t>
            </a:r>
            <a:endParaRPr lang="en-US" sz="2293" dirty="0">
              <a:solidFill>
                <a:srgbClr val="000000">
                  <a:alpha val="57647"/>
                </a:srgbClr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4" name="TextBox 34"/>
          <p:cNvSpPr txBox="1"/>
          <p:nvPr/>
        </p:nvSpPr>
        <p:spPr>
          <a:xfrm>
            <a:off x="1481134" y="1004367"/>
            <a:ext cx="7637673" cy="974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600"/>
              </a:lnSpc>
            </a:pPr>
            <a:r>
              <a:rPr lang="en-US" sz="7755" b="1" dirty="0">
                <a:solidFill>
                  <a:srgbClr val="82BA26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WARUM SPACEBOX?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906437" y="3532810"/>
            <a:ext cx="8840287" cy="51096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ct val="150000"/>
              </a:lnSpc>
              <a:spcBef>
                <a:spcPct val="0"/>
              </a:spcBef>
            </a:pPr>
            <a:r>
              <a:rPr lang="de-DE" sz="2800" spc="76" dirty="0">
                <a:solidFill>
                  <a:srgbClr val="435415"/>
                </a:solidFill>
                <a:latin typeface="Poppins"/>
                <a:ea typeface="Poppins"/>
                <a:cs typeface="Poppins"/>
                <a:sym typeface="Poppins"/>
              </a:rPr>
              <a:t>Langjährige Erfahrung</a:t>
            </a:r>
            <a:endParaRPr lang="pl-PL" sz="2800" spc="76" dirty="0">
              <a:solidFill>
                <a:srgbClr val="435415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>
              <a:lnSpc>
                <a:spcPct val="150000"/>
              </a:lnSpc>
              <a:spcBef>
                <a:spcPct val="0"/>
              </a:spcBef>
            </a:pPr>
            <a:r>
              <a:rPr lang="de-DE" sz="2800" spc="76" dirty="0">
                <a:solidFill>
                  <a:srgbClr val="435415"/>
                </a:solidFill>
                <a:latin typeface="Poppins"/>
                <a:ea typeface="Poppins"/>
                <a:cs typeface="Poppins"/>
                <a:sym typeface="Poppins"/>
              </a:rPr>
              <a:t>Ökologischer Ansatz</a:t>
            </a:r>
            <a:endParaRPr lang="pl-PL" sz="2800" spc="76" dirty="0">
              <a:solidFill>
                <a:srgbClr val="435415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>
              <a:lnSpc>
                <a:spcPct val="150000"/>
              </a:lnSpc>
              <a:spcBef>
                <a:spcPct val="0"/>
              </a:spcBef>
            </a:pPr>
            <a:r>
              <a:rPr lang="de-DE" sz="2800" spc="76" dirty="0">
                <a:solidFill>
                  <a:srgbClr val="435415"/>
                </a:solidFill>
                <a:latin typeface="Poppins"/>
                <a:ea typeface="Poppins"/>
                <a:cs typeface="Poppins"/>
                <a:sym typeface="Poppins"/>
              </a:rPr>
              <a:t>Langlebigkeit und Robustheit </a:t>
            </a:r>
            <a:endParaRPr lang="pl-PL" sz="2800" spc="76" dirty="0">
              <a:solidFill>
                <a:srgbClr val="435415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>
              <a:lnSpc>
                <a:spcPct val="150000"/>
              </a:lnSpc>
              <a:spcBef>
                <a:spcPct val="0"/>
              </a:spcBef>
            </a:pPr>
            <a:r>
              <a:rPr lang="de-DE" sz="2800" spc="76" dirty="0">
                <a:solidFill>
                  <a:srgbClr val="435415"/>
                </a:solidFill>
                <a:latin typeface="Poppins"/>
                <a:ea typeface="Poppins"/>
                <a:cs typeface="Poppins"/>
                <a:sym typeface="Poppins"/>
              </a:rPr>
              <a:t>Optimierte Logistik </a:t>
            </a:r>
            <a:endParaRPr lang="pl-PL" sz="2800" spc="76" dirty="0">
              <a:solidFill>
                <a:srgbClr val="435415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>
              <a:lnSpc>
                <a:spcPct val="150000"/>
              </a:lnSpc>
              <a:spcBef>
                <a:spcPct val="0"/>
              </a:spcBef>
            </a:pPr>
            <a:r>
              <a:rPr lang="de-DE" sz="2800" spc="76" dirty="0">
                <a:solidFill>
                  <a:srgbClr val="435415"/>
                </a:solidFill>
                <a:latin typeface="Poppins"/>
                <a:ea typeface="Poppins"/>
                <a:cs typeface="Poppins"/>
                <a:sym typeface="Poppins"/>
              </a:rPr>
              <a:t>Modularität und Vielseitigkeit </a:t>
            </a:r>
            <a:endParaRPr lang="pl-PL" sz="2800" spc="76" dirty="0">
              <a:solidFill>
                <a:srgbClr val="435415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>
              <a:lnSpc>
                <a:spcPct val="150000"/>
              </a:lnSpc>
              <a:spcBef>
                <a:spcPct val="0"/>
              </a:spcBef>
            </a:pPr>
            <a:r>
              <a:rPr lang="de-DE" sz="2800" spc="76" dirty="0">
                <a:solidFill>
                  <a:srgbClr val="435415"/>
                </a:solidFill>
                <a:latin typeface="Poppins"/>
                <a:ea typeface="Poppins"/>
                <a:cs typeface="Poppins"/>
                <a:sym typeface="Poppins"/>
              </a:rPr>
              <a:t>Polnischer Hersteller </a:t>
            </a:r>
            <a:endParaRPr lang="pl-PL" sz="2800" spc="76" dirty="0">
              <a:solidFill>
                <a:srgbClr val="435415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>
              <a:lnSpc>
                <a:spcPct val="150000"/>
              </a:lnSpc>
              <a:spcBef>
                <a:spcPct val="0"/>
              </a:spcBef>
            </a:pPr>
            <a:r>
              <a:rPr lang="de-DE" sz="2800" spc="76" dirty="0">
                <a:solidFill>
                  <a:srgbClr val="435415"/>
                </a:solidFill>
                <a:latin typeface="Poppins"/>
                <a:ea typeface="Poppins"/>
                <a:cs typeface="Poppins"/>
                <a:sym typeface="Poppins"/>
              </a:rPr>
              <a:t>Wahrscheinlich das wettbewerbsfähigste Preisangebot in Europa</a:t>
            </a:r>
            <a:endParaRPr lang="en-US" sz="2800" spc="76" dirty="0">
              <a:solidFill>
                <a:srgbClr val="435415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grpSp>
        <p:nvGrpSpPr>
          <p:cNvPr id="42" name="Group 42"/>
          <p:cNvGrpSpPr/>
          <p:nvPr/>
        </p:nvGrpSpPr>
        <p:grpSpPr>
          <a:xfrm>
            <a:off x="1500536" y="4366042"/>
            <a:ext cx="228568" cy="228568"/>
            <a:chOff x="0" y="0"/>
            <a:chExt cx="812800" cy="812800"/>
          </a:xfrm>
        </p:grpSpPr>
        <p:sp>
          <p:nvSpPr>
            <p:cNvPr id="43" name="Freeform 4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2BA26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44" name="TextBox 44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89"/>
                </a:lnSpc>
              </a:pPr>
              <a:endParaRPr/>
            </a:p>
          </p:txBody>
        </p:sp>
      </p:grpSp>
      <p:sp>
        <p:nvSpPr>
          <p:cNvPr id="45" name="Freeform 45"/>
          <p:cNvSpPr/>
          <p:nvPr/>
        </p:nvSpPr>
        <p:spPr>
          <a:xfrm>
            <a:off x="15748244" y="19753"/>
            <a:ext cx="2283428" cy="512944"/>
          </a:xfrm>
          <a:custGeom>
            <a:avLst/>
            <a:gdLst/>
            <a:ahLst/>
            <a:cxnLst/>
            <a:rect l="l" t="t" r="r" b="b"/>
            <a:pathLst>
              <a:path w="2283428" h="512944">
                <a:moveTo>
                  <a:pt x="0" y="0"/>
                </a:moveTo>
                <a:lnTo>
                  <a:pt x="2283428" y="0"/>
                </a:lnTo>
                <a:lnTo>
                  <a:pt x="2283428" y="512944"/>
                </a:lnTo>
                <a:lnTo>
                  <a:pt x="0" y="51294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552450"/>
            <a:chOff x="0" y="0"/>
            <a:chExt cx="4816593" cy="14550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145501"/>
            </a:xfrm>
            <a:custGeom>
              <a:avLst/>
              <a:gdLst/>
              <a:ahLst/>
              <a:cxnLst/>
              <a:rect l="l" t="t" r="r" b="b"/>
              <a:pathLst>
                <a:path w="4816592" h="145501">
                  <a:moveTo>
                    <a:pt x="0" y="0"/>
                  </a:moveTo>
                  <a:lnTo>
                    <a:pt x="4816592" y="0"/>
                  </a:lnTo>
                  <a:lnTo>
                    <a:pt x="4816592" y="145501"/>
                  </a:lnTo>
                  <a:lnTo>
                    <a:pt x="0" y="145501"/>
                  </a:lnTo>
                  <a:close/>
                </a:path>
              </a:pathLst>
            </a:custGeom>
            <a:solidFill>
              <a:srgbClr val="404F54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1836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9734550"/>
            <a:ext cx="18288000" cy="552450"/>
            <a:chOff x="0" y="0"/>
            <a:chExt cx="4816593" cy="14550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816592" cy="145501"/>
            </a:xfrm>
            <a:custGeom>
              <a:avLst/>
              <a:gdLst/>
              <a:ahLst/>
              <a:cxnLst/>
              <a:rect l="l" t="t" r="r" b="b"/>
              <a:pathLst>
                <a:path w="4816592" h="145501">
                  <a:moveTo>
                    <a:pt x="0" y="0"/>
                  </a:moveTo>
                  <a:lnTo>
                    <a:pt x="4816592" y="0"/>
                  </a:lnTo>
                  <a:lnTo>
                    <a:pt x="4816592" y="145501"/>
                  </a:lnTo>
                  <a:lnTo>
                    <a:pt x="0" y="145501"/>
                  </a:lnTo>
                  <a:close/>
                </a:path>
              </a:pathLst>
            </a:custGeom>
            <a:solidFill>
              <a:srgbClr val="82BA26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816593" cy="1836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0" y="3713895"/>
            <a:ext cx="4274279" cy="6020655"/>
          </a:xfrm>
          <a:custGeom>
            <a:avLst/>
            <a:gdLst/>
            <a:ahLst/>
            <a:cxnLst/>
            <a:rect l="l" t="t" r="r" b="b"/>
            <a:pathLst>
              <a:path w="4274279" h="6020655">
                <a:moveTo>
                  <a:pt x="0" y="0"/>
                </a:moveTo>
                <a:lnTo>
                  <a:pt x="4274279" y="0"/>
                </a:lnTo>
                <a:lnTo>
                  <a:pt x="4274279" y="6020655"/>
                </a:lnTo>
                <a:lnTo>
                  <a:pt x="0" y="602065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9" name="Freeform 9"/>
          <p:cNvSpPr/>
          <p:nvPr/>
        </p:nvSpPr>
        <p:spPr>
          <a:xfrm>
            <a:off x="3890392" y="3713895"/>
            <a:ext cx="4274279" cy="6020655"/>
          </a:xfrm>
          <a:custGeom>
            <a:avLst/>
            <a:gdLst/>
            <a:ahLst/>
            <a:cxnLst/>
            <a:rect l="l" t="t" r="r" b="b"/>
            <a:pathLst>
              <a:path w="4274279" h="6020655">
                <a:moveTo>
                  <a:pt x="0" y="0"/>
                </a:moveTo>
                <a:lnTo>
                  <a:pt x="4274279" y="0"/>
                </a:lnTo>
                <a:lnTo>
                  <a:pt x="4274279" y="6020655"/>
                </a:lnTo>
                <a:lnTo>
                  <a:pt x="0" y="602065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0" name="Freeform 10"/>
          <p:cNvSpPr/>
          <p:nvPr/>
        </p:nvSpPr>
        <p:spPr>
          <a:xfrm>
            <a:off x="7780783" y="3713895"/>
            <a:ext cx="4274279" cy="6020655"/>
          </a:xfrm>
          <a:custGeom>
            <a:avLst/>
            <a:gdLst/>
            <a:ahLst/>
            <a:cxnLst/>
            <a:rect l="l" t="t" r="r" b="b"/>
            <a:pathLst>
              <a:path w="4274279" h="6020655">
                <a:moveTo>
                  <a:pt x="0" y="0"/>
                </a:moveTo>
                <a:lnTo>
                  <a:pt x="4274279" y="0"/>
                </a:lnTo>
                <a:lnTo>
                  <a:pt x="4274279" y="6020655"/>
                </a:lnTo>
                <a:lnTo>
                  <a:pt x="0" y="602065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1" name="Freeform 11"/>
          <p:cNvSpPr/>
          <p:nvPr/>
        </p:nvSpPr>
        <p:spPr>
          <a:xfrm>
            <a:off x="11656557" y="3713895"/>
            <a:ext cx="4274279" cy="6020655"/>
          </a:xfrm>
          <a:custGeom>
            <a:avLst/>
            <a:gdLst/>
            <a:ahLst/>
            <a:cxnLst/>
            <a:rect l="l" t="t" r="r" b="b"/>
            <a:pathLst>
              <a:path w="4274279" h="6020655">
                <a:moveTo>
                  <a:pt x="0" y="0"/>
                </a:moveTo>
                <a:lnTo>
                  <a:pt x="4274279" y="0"/>
                </a:lnTo>
                <a:lnTo>
                  <a:pt x="4274279" y="6020655"/>
                </a:lnTo>
                <a:lnTo>
                  <a:pt x="0" y="602065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2" name="Freeform 12"/>
          <p:cNvSpPr/>
          <p:nvPr/>
        </p:nvSpPr>
        <p:spPr>
          <a:xfrm>
            <a:off x="13991375" y="3713895"/>
            <a:ext cx="4274279" cy="6020655"/>
          </a:xfrm>
          <a:custGeom>
            <a:avLst/>
            <a:gdLst/>
            <a:ahLst/>
            <a:cxnLst/>
            <a:rect l="l" t="t" r="r" b="b"/>
            <a:pathLst>
              <a:path w="4274279" h="6020655">
                <a:moveTo>
                  <a:pt x="0" y="0"/>
                </a:moveTo>
                <a:lnTo>
                  <a:pt x="4274279" y="0"/>
                </a:lnTo>
                <a:lnTo>
                  <a:pt x="4274279" y="6020655"/>
                </a:lnTo>
                <a:lnTo>
                  <a:pt x="0" y="602065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3" name="Freeform 13"/>
          <p:cNvSpPr/>
          <p:nvPr/>
        </p:nvSpPr>
        <p:spPr>
          <a:xfrm>
            <a:off x="595450" y="3713896"/>
            <a:ext cx="9780643" cy="4991860"/>
          </a:xfrm>
          <a:custGeom>
            <a:avLst/>
            <a:gdLst/>
            <a:ahLst/>
            <a:cxnLst/>
            <a:rect l="l" t="t" r="r" b="b"/>
            <a:pathLst>
              <a:path w="10109551" h="5509705">
                <a:moveTo>
                  <a:pt x="0" y="0"/>
                </a:moveTo>
                <a:lnTo>
                  <a:pt x="10109551" y="0"/>
                </a:lnTo>
                <a:lnTo>
                  <a:pt x="10109551" y="5509705"/>
                </a:lnTo>
                <a:lnTo>
                  <a:pt x="0" y="550970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4" name="TextBox 14"/>
          <p:cNvSpPr txBox="1"/>
          <p:nvPr/>
        </p:nvSpPr>
        <p:spPr>
          <a:xfrm>
            <a:off x="10882059" y="5200952"/>
            <a:ext cx="7277654" cy="12531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203"/>
              </a:lnSpc>
              <a:spcBef>
                <a:spcPct val="0"/>
              </a:spcBef>
            </a:pPr>
            <a:r>
              <a:rPr lang="en-US" sz="3716" b="1" spc="501" dirty="0">
                <a:solidFill>
                  <a:srgbClr val="82BA26"/>
                </a:solidFill>
                <a:latin typeface="Poppins Bold"/>
                <a:ea typeface="Poppins Bold"/>
                <a:cs typeface="Poppins Bold"/>
                <a:sym typeface="Poppins Bold"/>
              </a:rPr>
              <a:t>www.spacebox.pl</a:t>
            </a:r>
            <a:endParaRPr lang="pl-PL" sz="3716" b="1" spc="501" dirty="0">
              <a:solidFill>
                <a:srgbClr val="82BA26"/>
              </a:solidFill>
              <a:latin typeface="Poppins Bold"/>
              <a:ea typeface="Poppins Bold"/>
              <a:cs typeface="Poppins Bold"/>
              <a:sym typeface="Poppins Bold"/>
            </a:endParaRPr>
          </a:p>
          <a:p>
            <a:pPr algn="l">
              <a:lnSpc>
                <a:spcPts val="5203"/>
              </a:lnSpc>
              <a:spcBef>
                <a:spcPct val="0"/>
              </a:spcBef>
            </a:pPr>
            <a:r>
              <a:rPr lang="pl-PL" sz="2400" b="1" spc="501" dirty="0">
                <a:solidFill>
                  <a:srgbClr val="82BA26"/>
                </a:solidFill>
                <a:latin typeface="Poppins Bold"/>
                <a:ea typeface="Poppins Bold"/>
                <a:cs typeface="Poppins Bold"/>
                <a:sym typeface="Poppins Bold"/>
              </a:rPr>
              <a:t>www.spacebox-palettenboxen.de</a:t>
            </a:r>
            <a:endParaRPr lang="en-US" sz="2400" b="1" spc="501" dirty="0">
              <a:solidFill>
                <a:srgbClr val="82BA26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10876197" y="6677106"/>
            <a:ext cx="5377467" cy="6088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90"/>
              </a:lnSpc>
              <a:spcBef>
                <a:spcPct val="0"/>
              </a:spcBef>
            </a:pPr>
            <a:r>
              <a:rPr lang="pl-PL" sz="3564" b="1" spc="481" dirty="0">
                <a:solidFill>
                  <a:srgbClr val="82BA26"/>
                </a:solidFill>
                <a:latin typeface="Poppins Bold"/>
                <a:ea typeface="Poppins Bold"/>
                <a:cs typeface="Poppins Bold"/>
                <a:sym typeface="Poppins Bold"/>
              </a:rPr>
              <a:t>+49 160 144 6260</a:t>
            </a:r>
            <a:endParaRPr lang="en-US" sz="3564" b="1" spc="481" dirty="0">
              <a:solidFill>
                <a:srgbClr val="82BA26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0988001" y="7470706"/>
            <a:ext cx="7277653" cy="12226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037"/>
              </a:lnSpc>
              <a:spcBef>
                <a:spcPct val="0"/>
              </a:spcBef>
            </a:pPr>
            <a:r>
              <a:rPr lang="pl-PL" sz="2000" b="1" spc="485" dirty="0">
                <a:solidFill>
                  <a:srgbClr val="82BA26"/>
                </a:solidFill>
                <a:latin typeface="Poppins Bold"/>
                <a:ea typeface="Poppins Bold"/>
                <a:cs typeface="Poppins Bold"/>
                <a:sym typeface="Poppins Bold"/>
              </a:rPr>
              <a:t>vertrieb@spacebox-palettenboxen.de</a:t>
            </a:r>
          </a:p>
          <a:p>
            <a:pPr algn="l">
              <a:lnSpc>
                <a:spcPts val="5037"/>
              </a:lnSpc>
              <a:spcBef>
                <a:spcPct val="0"/>
              </a:spcBef>
            </a:pPr>
            <a:r>
              <a:rPr lang="pl-PL" sz="2800" b="1" spc="485" dirty="0">
                <a:solidFill>
                  <a:srgbClr val="82BA26"/>
                </a:solidFill>
                <a:latin typeface="Poppins Bold"/>
                <a:ea typeface="Poppins Bold"/>
                <a:cs typeface="Poppins Bold"/>
                <a:sym typeface="Poppins Bold"/>
              </a:rPr>
              <a:t>bestellungen@spacebox.pl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697727" y="1363975"/>
            <a:ext cx="17125822" cy="14442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041"/>
              </a:lnSpc>
              <a:spcBef>
                <a:spcPct val="0"/>
              </a:spcBef>
            </a:pPr>
            <a:r>
              <a:rPr lang="de-DE" sz="5400" b="1" spc="279" dirty="0">
                <a:solidFill>
                  <a:srgbClr val="82BA26"/>
                </a:solidFill>
                <a:latin typeface="Poppins Bold"/>
                <a:ea typeface="Poppins Bold"/>
                <a:cs typeface="Poppins Bold"/>
                <a:sym typeface="Poppins Bold"/>
              </a:rPr>
              <a:t>VIELEN DANK FÜR </a:t>
            </a:r>
            <a:r>
              <a:rPr lang="pl-PL" sz="5400" b="1" spc="279" dirty="0">
                <a:solidFill>
                  <a:srgbClr val="82BA26"/>
                </a:solidFill>
                <a:latin typeface="Poppins Bold"/>
                <a:ea typeface="Poppins Bold"/>
                <a:cs typeface="Poppins Bold"/>
                <a:sym typeface="Poppins Bold"/>
              </a:rPr>
              <a:t>DEINE </a:t>
            </a:r>
            <a:r>
              <a:rPr lang="de-DE" sz="5400" b="1" spc="279" dirty="0">
                <a:solidFill>
                  <a:srgbClr val="82BA26"/>
                </a:solidFill>
                <a:latin typeface="Poppins Bold"/>
                <a:ea typeface="Poppins Bold"/>
                <a:cs typeface="Poppins Bold"/>
                <a:sym typeface="Poppins Bold"/>
              </a:rPr>
              <a:t>AUFMERKSAMKEIT</a:t>
            </a:r>
            <a:endParaRPr lang="en-US" sz="5400" b="1" spc="279" dirty="0">
              <a:solidFill>
                <a:srgbClr val="82BA26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  <p:sp>
        <p:nvSpPr>
          <p:cNvPr id="18" name="Freeform 18"/>
          <p:cNvSpPr/>
          <p:nvPr/>
        </p:nvSpPr>
        <p:spPr>
          <a:xfrm>
            <a:off x="11300451" y="3512603"/>
            <a:ext cx="6040845" cy="1325231"/>
          </a:xfrm>
          <a:custGeom>
            <a:avLst/>
            <a:gdLst/>
            <a:ahLst/>
            <a:cxnLst/>
            <a:rect l="l" t="t" r="r" b="b"/>
            <a:pathLst>
              <a:path w="6040845" h="1325231">
                <a:moveTo>
                  <a:pt x="0" y="0"/>
                </a:moveTo>
                <a:lnTo>
                  <a:pt x="6040845" y="0"/>
                </a:lnTo>
                <a:lnTo>
                  <a:pt x="6040845" y="1325232"/>
                </a:lnTo>
                <a:lnTo>
                  <a:pt x="0" y="13252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552450"/>
            <a:chOff x="0" y="0"/>
            <a:chExt cx="4816593" cy="14550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145501"/>
            </a:xfrm>
            <a:custGeom>
              <a:avLst/>
              <a:gdLst/>
              <a:ahLst/>
              <a:cxnLst/>
              <a:rect l="l" t="t" r="r" b="b"/>
              <a:pathLst>
                <a:path w="4816592" h="145501">
                  <a:moveTo>
                    <a:pt x="0" y="0"/>
                  </a:moveTo>
                  <a:lnTo>
                    <a:pt x="4816592" y="0"/>
                  </a:lnTo>
                  <a:lnTo>
                    <a:pt x="4816592" y="145501"/>
                  </a:lnTo>
                  <a:lnTo>
                    <a:pt x="0" y="145501"/>
                  </a:lnTo>
                  <a:close/>
                </a:path>
              </a:pathLst>
            </a:custGeom>
            <a:solidFill>
              <a:srgbClr val="404F54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1836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9734550"/>
            <a:ext cx="18288000" cy="552450"/>
            <a:chOff x="0" y="0"/>
            <a:chExt cx="4816593" cy="14550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816592" cy="145501"/>
            </a:xfrm>
            <a:custGeom>
              <a:avLst/>
              <a:gdLst/>
              <a:ahLst/>
              <a:cxnLst/>
              <a:rect l="l" t="t" r="r" b="b"/>
              <a:pathLst>
                <a:path w="4816592" h="145501">
                  <a:moveTo>
                    <a:pt x="0" y="0"/>
                  </a:moveTo>
                  <a:lnTo>
                    <a:pt x="4816592" y="0"/>
                  </a:lnTo>
                  <a:lnTo>
                    <a:pt x="4816592" y="145501"/>
                  </a:lnTo>
                  <a:lnTo>
                    <a:pt x="0" y="145501"/>
                  </a:lnTo>
                  <a:close/>
                </a:path>
              </a:pathLst>
            </a:custGeom>
            <a:solidFill>
              <a:srgbClr val="82BA26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816593" cy="1836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5748244" y="19753"/>
            <a:ext cx="2283428" cy="512944"/>
          </a:xfrm>
          <a:custGeom>
            <a:avLst/>
            <a:gdLst/>
            <a:ahLst/>
            <a:cxnLst/>
            <a:rect l="l" t="t" r="r" b="b"/>
            <a:pathLst>
              <a:path w="2283428" h="512944">
                <a:moveTo>
                  <a:pt x="0" y="0"/>
                </a:moveTo>
                <a:lnTo>
                  <a:pt x="2283428" y="0"/>
                </a:lnTo>
                <a:lnTo>
                  <a:pt x="2283428" y="512944"/>
                </a:lnTo>
                <a:lnTo>
                  <a:pt x="0" y="51294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9" name="Freeform 9"/>
          <p:cNvSpPr/>
          <p:nvPr/>
        </p:nvSpPr>
        <p:spPr>
          <a:xfrm>
            <a:off x="0" y="3713895"/>
            <a:ext cx="4274279" cy="6020655"/>
          </a:xfrm>
          <a:custGeom>
            <a:avLst/>
            <a:gdLst/>
            <a:ahLst/>
            <a:cxnLst/>
            <a:rect l="l" t="t" r="r" b="b"/>
            <a:pathLst>
              <a:path w="4274279" h="6020655">
                <a:moveTo>
                  <a:pt x="0" y="0"/>
                </a:moveTo>
                <a:lnTo>
                  <a:pt x="4274279" y="0"/>
                </a:lnTo>
                <a:lnTo>
                  <a:pt x="4274279" y="6020655"/>
                </a:lnTo>
                <a:lnTo>
                  <a:pt x="0" y="60206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0" name="Freeform 10"/>
          <p:cNvSpPr/>
          <p:nvPr/>
        </p:nvSpPr>
        <p:spPr>
          <a:xfrm>
            <a:off x="4374756" y="3688412"/>
            <a:ext cx="4274279" cy="6020655"/>
          </a:xfrm>
          <a:custGeom>
            <a:avLst/>
            <a:gdLst/>
            <a:ahLst/>
            <a:cxnLst/>
            <a:rect l="l" t="t" r="r" b="b"/>
            <a:pathLst>
              <a:path w="4274279" h="6020655">
                <a:moveTo>
                  <a:pt x="0" y="0"/>
                </a:moveTo>
                <a:lnTo>
                  <a:pt x="4274279" y="0"/>
                </a:lnTo>
                <a:lnTo>
                  <a:pt x="4274279" y="6020655"/>
                </a:lnTo>
                <a:lnTo>
                  <a:pt x="0" y="60206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1" name="Freeform 11"/>
          <p:cNvSpPr/>
          <p:nvPr/>
        </p:nvSpPr>
        <p:spPr>
          <a:xfrm>
            <a:off x="7780783" y="3713895"/>
            <a:ext cx="4274279" cy="6020655"/>
          </a:xfrm>
          <a:custGeom>
            <a:avLst/>
            <a:gdLst/>
            <a:ahLst/>
            <a:cxnLst/>
            <a:rect l="l" t="t" r="r" b="b"/>
            <a:pathLst>
              <a:path w="4274279" h="6020655">
                <a:moveTo>
                  <a:pt x="0" y="0"/>
                </a:moveTo>
                <a:lnTo>
                  <a:pt x="4274279" y="0"/>
                </a:lnTo>
                <a:lnTo>
                  <a:pt x="4274279" y="6020655"/>
                </a:lnTo>
                <a:lnTo>
                  <a:pt x="0" y="60206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2" name="Freeform 12"/>
          <p:cNvSpPr/>
          <p:nvPr/>
        </p:nvSpPr>
        <p:spPr>
          <a:xfrm>
            <a:off x="11656557" y="3713895"/>
            <a:ext cx="4274279" cy="6020655"/>
          </a:xfrm>
          <a:custGeom>
            <a:avLst/>
            <a:gdLst/>
            <a:ahLst/>
            <a:cxnLst/>
            <a:rect l="l" t="t" r="r" b="b"/>
            <a:pathLst>
              <a:path w="4274279" h="6020655">
                <a:moveTo>
                  <a:pt x="0" y="0"/>
                </a:moveTo>
                <a:lnTo>
                  <a:pt x="4274279" y="0"/>
                </a:lnTo>
                <a:lnTo>
                  <a:pt x="4274279" y="6020655"/>
                </a:lnTo>
                <a:lnTo>
                  <a:pt x="0" y="60206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3" name="Freeform 13"/>
          <p:cNvSpPr/>
          <p:nvPr/>
        </p:nvSpPr>
        <p:spPr>
          <a:xfrm>
            <a:off x="13951399" y="3713895"/>
            <a:ext cx="4274279" cy="6020655"/>
          </a:xfrm>
          <a:custGeom>
            <a:avLst/>
            <a:gdLst/>
            <a:ahLst/>
            <a:cxnLst/>
            <a:rect l="l" t="t" r="r" b="b"/>
            <a:pathLst>
              <a:path w="4274279" h="6020655">
                <a:moveTo>
                  <a:pt x="0" y="0"/>
                </a:moveTo>
                <a:lnTo>
                  <a:pt x="4274279" y="0"/>
                </a:lnTo>
                <a:lnTo>
                  <a:pt x="4274279" y="6020655"/>
                </a:lnTo>
                <a:lnTo>
                  <a:pt x="0" y="60206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14" name="Group 14"/>
          <p:cNvGrpSpPr>
            <a:grpSpLocks noChangeAspect="1"/>
          </p:cNvGrpSpPr>
          <p:nvPr/>
        </p:nvGrpSpPr>
        <p:grpSpPr>
          <a:xfrm>
            <a:off x="514611" y="1916982"/>
            <a:ext cx="5735517" cy="3441310"/>
            <a:chOff x="0" y="0"/>
            <a:chExt cx="6350000" cy="38100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350000" cy="3810000"/>
            </a:xfrm>
            <a:custGeom>
              <a:avLst/>
              <a:gdLst/>
              <a:ahLst/>
              <a:cxnLst/>
              <a:rect l="l" t="t" r="r" b="b"/>
              <a:pathLst>
                <a:path w="6350000" h="3810000">
                  <a:moveTo>
                    <a:pt x="0" y="3175000"/>
                  </a:moveTo>
                  <a:lnTo>
                    <a:pt x="0" y="635000"/>
                  </a:lnTo>
                  <a:cubicBezTo>
                    <a:pt x="0" y="284480"/>
                    <a:pt x="284480" y="0"/>
                    <a:pt x="635000" y="0"/>
                  </a:cubicBezTo>
                  <a:lnTo>
                    <a:pt x="5715000" y="0"/>
                  </a:lnTo>
                  <a:cubicBezTo>
                    <a:pt x="6065520" y="0"/>
                    <a:pt x="6350000" y="284480"/>
                    <a:pt x="6350000" y="635000"/>
                  </a:cubicBezTo>
                  <a:lnTo>
                    <a:pt x="6350000" y="3175000"/>
                  </a:lnTo>
                  <a:cubicBezTo>
                    <a:pt x="6350000" y="3525520"/>
                    <a:pt x="6065520" y="3810000"/>
                    <a:pt x="5715000" y="3810000"/>
                  </a:cubicBezTo>
                  <a:lnTo>
                    <a:pt x="635000" y="3810000"/>
                  </a:lnTo>
                  <a:cubicBezTo>
                    <a:pt x="284480" y="3810000"/>
                    <a:pt x="0" y="3525520"/>
                    <a:pt x="0" y="3175000"/>
                  </a:cubicBezTo>
                  <a:close/>
                </a:path>
              </a:pathLst>
            </a:custGeom>
            <a:blipFill>
              <a:blip r:embed="rId4"/>
              <a:stretch>
                <a:fillRect t="-3333" b="-3333"/>
              </a:stretch>
            </a:blipFill>
          </p:spPr>
          <p:txBody>
            <a:bodyPr/>
            <a:lstStyle/>
            <a:p>
              <a:endParaRPr lang="pl-PL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0" y="0"/>
              <a:ext cx="6350000" cy="3810000"/>
            </a:xfrm>
            <a:custGeom>
              <a:avLst/>
              <a:gdLst/>
              <a:ahLst/>
              <a:cxnLst/>
              <a:rect l="l" t="t" r="r" b="b"/>
              <a:pathLst>
                <a:path w="6350000" h="3810000">
                  <a:moveTo>
                    <a:pt x="5715000" y="19050"/>
                  </a:moveTo>
                  <a:cubicBezTo>
                    <a:pt x="6054090" y="19050"/>
                    <a:pt x="6330950" y="295910"/>
                    <a:pt x="6330950" y="635000"/>
                  </a:cubicBezTo>
                  <a:lnTo>
                    <a:pt x="6330950" y="3175000"/>
                  </a:lnTo>
                  <a:cubicBezTo>
                    <a:pt x="6330950" y="3514090"/>
                    <a:pt x="6054090" y="3790950"/>
                    <a:pt x="5715000" y="3790950"/>
                  </a:cubicBezTo>
                  <a:lnTo>
                    <a:pt x="635000" y="3790950"/>
                  </a:lnTo>
                  <a:cubicBezTo>
                    <a:pt x="295910" y="3790950"/>
                    <a:pt x="19050" y="3514090"/>
                    <a:pt x="19050" y="3175000"/>
                  </a:cubicBezTo>
                  <a:lnTo>
                    <a:pt x="19050" y="635000"/>
                  </a:lnTo>
                  <a:cubicBezTo>
                    <a:pt x="19050" y="295910"/>
                    <a:pt x="295910" y="19050"/>
                    <a:pt x="635000" y="19050"/>
                  </a:cubicBezTo>
                  <a:lnTo>
                    <a:pt x="5715000" y="19050"/>
                  </a:lnTo>
                  <a:moveTo>
                    <a:pt x="5715000" y="0"/>
                  </a:moveTo>
                  <a:lnTo>
                    <a:pt x="635000" y="0"/>
                  </a:lnTo>
                  <a:cubicBezTo>
                    <a:pt x="284480" y="0"/>
                    <a:pt x="0" y="284480"/>
                    <a:pt x="0" y="635000"/>
                  </a:cubicBezTo>
                  <a:lnTo>
                    <a:pt x="0" y="3175000"/>
                  </a:lnTo>
                  <a:cubicBezTo>
                    <a:pt x="0" y="3525520"/>
                    <a:pt x="284480" y="3810000"/>
                    <a:pt x="635000" y="3810000"/>
                  </a:cubicBezTo>
                  <a:lnTo>
                    <a:pt x="5715000" y="3810000"/>
                  </a:lnTo>
                  <a:cubicBezTo>
                    <a:pt x="6065520" y="3810000"/>
                    <a:pt x="6350000" y="3525520"/>
                    <a:pt x="6350000" y="3175000"/>
                  </a:cubicBezTo>
                  <a:lnTo>
                    <a:pt x="6350000" y="635000"/>
                  </a:lnTo>
                  <a:cubicBezTo>
                    <a:pt x="6350000" y="284480"/>
                    <a:pt x="6065520" y="0"/>
                    <a:pt x="5715000" y="0"/>
                  </a:cubicBezTo>
                  <a:lnTo>
                    <a:pt x="5715000" y="0"/>
                  </a:lnTo>
                  <a:close/>
                </a:path>
              </a:pathLst>
            </a:custGeom>
            <a:solidFill>
              <a:srgbClr val="82BA26"/>
            </a:solidFill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17" name="Group 17"/>
          <p:cNvGrpSpPr>
            <a:grpSpLocks noChangeAspect="1"/>
          </p:cNvGrpSpPr>
          <p:nvPr/>
        </p:nvGrpSpPr>
        <p:grpSpPr>
          <a:xfrm>
            <a:off x="7050164" y="1916982"/>
            <a:ext cx="5735517" cy="3441310"/>
            <a:chOff x="0" y="0"/>
            <a:chExt cx="6350000" cy="38100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6350000" cy="3810000"/>
            </a:xfrm>
            <a:custGeom>
              <a:avLst/>
              <a:gdLst/>
              <a:ahLst/>
              <a:cxnLst/>
              <a:rect l="l" t="t" r="r" b="b"/>
              <a:pathLst>
                <a:path w="6350000" h="3810000">
                  <a:moveTo>
                    <a:pt x="0" y="3175000"/>
                  </a:moveTo>
                  <a:lnTo>
                    <a:pt x="0" y="635000"/>
                  </a:lnTo>
                  <a:cubicBezTo>
                    <a:pt x="0" y="284480"/>
                    <a:pt x="284480" y="0"/>
                    <a:pt x="635000" y="0"/>
                  </a:cubicBezTo>
                  <a:lnTo>
                    <a:pt x="5715000" y="0"/>
                  </a:lnTo>
                  <a:cubicBezTo>
                    <a:pt x="6065520" y="0"/>
                    <a:pt x="6350000" y="284480"/>
                    <a:pt x="6350000" y="635000"/>
                  </a:cubicBezTo>
                  <a:lnTo>
                    <a:pt x="6350000" y="3175000"/>
                  </a:lnTo>
                  <a:cubicBezTo>
                    <a:pt x="6350000" y="3525520"/>
                    <a:pt x="6065520" y="3810000"/>
                    <a:pt x="5715000" y="3810000"/>
                  </a:cubicBezTo>
                  <a:lnTo>
                    <a:pt x="635000" y="3810000"/>
                  </a:lnTo>
                  <a:cubicBezTo>
                    <a:pt x="284480" y="3810000"/>
                    <a:pt x="0" y="3525520"/>
                    <a:pt x="0" y="3175000"/>
                  </a:cubicBezTo>
                  <a:close/>
                </a:path>
              </a:pathLst>
            </a:custGeom>
            <a:blipFill>
              <a:blip r:embed="rId5"/>
              <a:stretch>
                <a:fillRect t="-11041"/>
              </a:stretch>
            </a:blipFill>
          </p:spPr>
          <p:txBody>
            <a:bodyPr/>
            <a:lstStyle/>
            <a:p>
              <a:endParaRPr lang="pl-PL"/>
            </a:p>
          </p:txBody>
        </p:sp>
        <p:sp>
          <p:nvSpPr>
            <p:cNvPr id="19" name="Freeform 19"/>
            <p:cNvSpPr/>
            <p:nvPr/>
          </p:nvSpPr>
          <p:spPr>
            <a:xfrm>
              <a:off x="0" y="0"/>
              <a:ext cx="6350000" cy="3810000"/>
            </a:xfrm>
            <a:custGeom>
              <a:avLst/>
              <a:gdLst/>
              <a:ahLst/>
              <a:cxnLst/>
              <a:rect l="l" t="t" r="r" b="b"/>
              <a:pathLst>
                <a:path w="6350000" h="3810000">
                  <a:moveTo>
                    <a:pt x="5715000" y="19050"/>
                  </a:moveTo>
                  <a:cubicBezTo>
                    <a:pt x="6054090" y="19050"/>
                    <a:pt x="6330950" y="295910"/>
                    <a:pt x="6330950" y="635000"/>
                  </a:cubicBezTo>
                  <a:lnTo>
                    <a:pt x="6330950" y="3175000"/>
                  </a:lnTo>
                  <a:cubicBezTo>
                    <a:pt x="6330950" y="3514090"/>
                    <a:pt x="6054090" y="3790950"/>
                    <a:pt x="5715000" y="3790950"/>
                  </a:cubicBezTo>
                  <a:lnTo>
                    <a:pt x="635000" y="3790950"/>
                  </a:lnTo>
                  <a:cubicBezTo>
                    <a:pt x="295910" y="3790950"/>
                    <a:pt x="19050" y="3514090"/>
                    <a:pt x="19050" y="3175000"/>
                  </a:cubicBezTo>
                  <a:lnTo>
                    <a:pt x="19050" y="635000"/>
                  </a:lnTo>
                  <a:cubicBezTo>
                    <a:pt x="19050" y="295910"/>
                    <a:pt x="295910" y="19050"/>
                    <a:pt x="635000" y="19050"/>
                  </a:cubicBezTo>
                  <a:lnTo>
                    <a:pt x="5715000" y="19050"/>
                  </a:lnTo>
                  <a:moveTo>
                    <a:pt x="5715000" y="0"/>
                  </a:moveTo>
                  <a:lnTo>
                    <a:pt x="635000" y="0"/>
                  </a:lnTo>
                  <a:cubicBezTo>
                    <a:pt x="284480" y="0"/>
                    <a:pt x="0" y="284480"/>
                    <a:pt x="0" y="635000"/>
                  </a:cubicBezTo>
                  <a:lnTo>
                    <a:pt x="0" y="3175000"/>
                  </a:lnTo>
                  <a:cubicBezTo>
                    <a:pt x="0" y="3525520"/>
                    <a:pt x="284480" y="3810000"/>
                    <a:pt x="635000" y="3810000"/>
                  </a:cubicBezTo>
                  <a:lnTo>
                    <a:pt x="5715000" y="3810000"/>
                  </a:lnTo>
                  <a:cubicBezTo>
                    <a:pt x="6065520" y="3810000"/>
                    <a:pt x="6350000" y="3525520"/>
                    <a:pt x="6350000" y="3175000"/>
                  </a:cubicBezTo>
                  <a:lnTo>
                    <a:pt x="6350000" y="635000"/>
                  </a:lnTo>
                  <a:cubicBezTo>
                    <a:pt x="6350000" y="284480"/>
                    <a:pt x="6065520" y="0"/>
                    <a:pt x="5715000" y="0"/>
                  </a:cubicBezTo>
                  <a:lnTo>
                    <a:pt x="5715000" y="0"/>
                  </a:lnTo>
                  <a:close/>
                </a:path>
              </a:pathLst>
            </a:custGeom>
            <a:solidFill>
              <a:srgbClr val="82BA26"/>
            </a:solidFill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20" name="Group 20"/>
          <p:cNvGrpSpPr>
            <a:grpSpLocks noChangeAspect="1"/>
          </p:cNvGrpSpPr>
          <p:nvPr/>
        </p:nvGrpSpPr>
        <p:grpSpPr>
          <a:xfrm>
            <a:off x="513616" y="5825017"/>
            <a:ext cx="5735517" cy="3441310"/>
            <a:chOff x="0" y="0"/>
            <a:chExt cx="6350000" cy="38100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6350000" cy="3810000"/>
            </a:xfrm>
            <a:custGeom>
              <a:avLst/>
              <a:gdLst/>
              <a:ahLst/>
              <a:cxnLst/>
              <a:rect l="l" t="t" r="r" b="b"/>
              <a:pathLst>
                <a:path w="6350000" h="3810000">
                  <a:moveTo>
                    <a:pt x="0" y="3175000"/>
                  </a:moveTo>
                  <a:lnTo>
                    <a:pt x="0" y="635000"/>
                  </a:lnTo>
                  <a:cubicBezTo>
                    <a:pt x="0" y="284480"/>
                    <a:pt x="284480" y="0"/>
                    <a:pt x="635000" y="0"/>
                  </a:cubicBezTo>
                  <a:lnTo>
                    <a:pt x="5715000" y="0"/>
                  </a:lnTo>
                  <a:cubicBezTo>
                    <a:pt x="6065520" y="0"/>
                    <a:pt x="6350000" y="284480"/>
                    <a:pt x="6350000" y="635000"/>
                  </a:cubicBezTo>
                  <a:lnTo>
                    <a:pt x="6350000" y="3175000"/>
                  </a:lnTo>
                  <a:cubicBezTo>
                    <a:pt x="6350000" y="3525520"/>
                    <a:pt x="6065520" y="3810000"/>
                    <a:pt x="5715000" y="3810000"/>
                  </a:cubicBezTo>
                  <a:lnTo>
                    <a:pt x="635000" y="3810000"/>
                  </a:lnTo>
                  <a:cubicBezTo>
                    <a:pt x="284480" y="3810000"/>
                    <a:pt x="0" y="3525520"/>
                    <a:pt x="0" y="3175000"/>
                  </a:cubicBezTo>
                  <a:close/>
                </a:path>
              </a:pathLst>
            </a:custGeom>
            <a:blipFill>
              <a:blip r:embed="rId6"/>
              <a:stretch>
                <a:fillRect t="-15170"/>
              </a:stretch>
            </a:blipFill>
          </p:spPr>
          <p:txBody>
            <a:bodyPr/>
            <a:lstStyle/>
            <a:p>
              <a:endParaRPr lang="pl-PL"/>
            </a:p>
          </p:txBody>
        </p:sp>
        <p:sp>
          <p:nvSpPr>
            <p:cNvPr id="22" name="Freeform 22"/>
            <p:cNvSpPr/>
            <p:nvPr/>
          </p:nvSpPr>
          <p:spPr>
            <a:xfrm>
              <a:off x="0" y="0"/>
              <a:ext cx="6350000" cy="3810000"/>
            </a:xfrm>
            <a:custGeom>
              <a:avLst/>
              <a:gdLst/>
              <a:ahLst/>
              <a:cxnLst/>
              <a:rect l="l" t="t" r="r" b="b"/>
              <a:pathLst>
                <a:path w="6350000" h="3810000">
                  <a:moveTo>
                    <a:pt x="5715000" y="19050"/>
                  </a:moveTo>
                  <a:cubicBezTo>
                    <a:pt x="6054090" y="19050"/>
                    <a:pt x="6330950" y="295910"/>
                    <a:pt x="6330950" y="635000"/>
                  </a:cubicBezTo>
                  <a:lnTo>
                    <a:pt x="6330950" y="3175000"/>
                  </a:lnTo>
                  <a:cubicBezTo>
                    <a:pt x="6330950" y="3514090"/>
                    <a:pt x="6054090" y="3790950"/>
                    <a:pt x="5715000" y="3790950"/>
                  </a:cubicBezTo>
                  <a:lnTo>
                    <a:pt x="635000" y="3790950"/>
                  </a:lnTo>
                  <a:cubicBezTo>
                    <a:pt x="295910" y="3790950"/>
                    <a:pt x="19050" y="3514090"/>
                    <a:pt x="19050" y="3175000"/>
                  </a:cubicBezTo>
                  <a:lnTo>
                    <a:pt x="19050" y="635000"/>
                  </a:lnTo>
                  <a:cubicBezTo>
                    <a:pt x="19050" y="295910"/>
                    <a:pt x="295910" y="19050"/>
                    <a:pt x="635000" y="19050"/>
                  </a:cubicBezTo>
                  <a:lnTo>
                    <a:pt x="5715000" y="19050"/>
                  </a:lnTo>
                  <a:moveTo>
                    <a:pt x="5715000" y="0"/>
                  </a:moveTo>
                  <a:lnTo>
                    <a:pt x="635000" y="0"/>
                  </a:lnTo>
                  <a:cubicBezTo>
                    <a:pt x="284480" y="0"/>
                    <a:pt x="0" y="284480"/>
                    <a:pt x="0" y="635000"/>
                  </a:cubicBezTo>
                  <a:lnTo>
                    <a:pt x="0" y="3175000"/>
                  </a:lnTo>
                  <a:cubicBezTo>
                    <a:pt x="0" y="3525520"/>
                    <a:pt x="284480" y="3810000"/>
                    <a:pt x="635000" y="3810000"/>
                  </a:cubicBezTo>
                  <a:lnTo>
                    <a:pt x="5715000" y="3810000"/>
                  </a:lnTo>
                  <a:cubicBezTo>
                    <a:pt x="6065520" y="3810000"/>
                    <a:pt x="6350000" y="3525520"/>
                    <a:pt x="6350000" y="3175000"/>
                  </a:cubicBezTo>
                  <a:lnTo>
                    <a:pt x="6350000" y="635000"/>
                  </a:lnTo>
                  <a:cubicBezTo>
                    <a:pt x="6350000" y="284480"/>
                    <a:pt x="6065520" y="0"/>
                    <a:pt x="5715000" y="0"/>
                  </a:cubicBezTo>
                  <a:lnTo>
                    <a:pt x="5715000" y="0"/>
                  </a:lnTo>
                  <a:close/>
                </a:path>
              </a:pathLst>
            </a:custGeom>
            <a:solidFill>
              <a:srgbClr val="82BA26"/>
            </a:solidFill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3585781" y="1916982"/>
            <a:ext cx="3672459" cy="5246370"/>
            <a:chOff x="0" y="0"/>
            <a:chExt cx="4445000" cy="63500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445000" cy="6350000"/>
            </a:xfrm>
            <a:custGeom>
              <a:avLst/>
              <a:gdLst/>
              <a:ahLst/>
              <a:cxnLst/>
              <a:rect l="l" t="t" r="r" b="b"/>
              <a:pathLst>
                <a:path w="4445000" h="6350000">
                  <a:moveTo>
                    <a:pt x="3429000" y="6350000"/>
                  </a:moveTo>
                  <a:lnTo>
                    <a:pt x="1016000" y="6350000"/>
                  </a:lnTo>
                  <a:cubicBezTo>
                    <a:pt x="454660" y="6350000"/>
                    <a:pt x="0" y="5895340"/>
                    <a:pt x="0" y="5334000"/>
                  </a:cubicBezTo>
                  <a:lnTo>
                    <a:pt x="0" y="1016000"/>
                  </a:lnTo>
                  <a:cubicBezTo>
                    <a:pt x="0" y="454660"/>
                    <a:pt x="454660" y="0"/>
                    <a:pt x="1016000" y="0"/>
                  </a:cubicBezTo>
                  <a:lnTo>
                    <a:pt x="3429000" y="0"/>
                  </a:lnTo>
                  <a:cubicBezTo>
                    <a:pt x="3990340" y="0"/>
                    <a:pt x="4445000" y="454660"/>
                    <a:pt x="4445000" y="1016000"/>
                  </a:cubicBezTo>
                  <a:lnTo>
                    <a:pt x="4445000" y="5334000"/>
                  </a:lnTo>
                  <a:cubicBezTo>
                    <a:pt x="4445000" y="5895340"/>
                    <a:pt x="3990340" y="6350000"/>
                    <a:pt x="3429000" y="6350000"/>
                  </a:cubicBezTo>
                  <a:close/>
                </a:path>
              </a:pathLst>
            </a:custGeom>
            <a:blipFill>
              <a:blip r:embed="rId7"/>
              <a:stretch>
                <a:fillRect l="-36810" r="-74048"/>
              </a:stretch>
            </a:blipFill>
            <a:ln w="19050" cap="sq">
              <a:solidFill>
                <a:srgbClr val="82BA26"/>
              </a:solidFill>
              <a:prstDash val="solid"/>
              <a:miter/>
            </a:ln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25" name="TextBox 25"/>
          <p:cNvSpPr txBox="1"/>
          <p:nvPr/>
        </p:nvSpPr>
        <p:spPr>
          <a:xfrm>
            <a:off x="6249133" y="7662456"/>
            <a:ext cx="11451020" cy="23827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179"/>
              </a:lnSpc>
            </a:pPr>
            <a:r>
              <a:rPr lang="en-US" sz="3200" b="1" dirty="0">
                <a:solidFill>
                  <a:srgbClr val="82BA2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„</a:t>
            </a:r>
            <a:r>
              <a:rPr lang="pl-PL" sz="3200" b="1" dirty="0">
                <a:solidFill>
                  <a:srgbClr val="82BA2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Wir </a:t>
            </a:r>
            <a:r>
              <a:rPr lang="pl-PL" sz="3200" b="1" dirty="0" err="1">
                <a:solidFill>
                  <a:srgbClr val="82BA2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erben</a:t>
            </a:r>
            <a:r>
              <a:rPr lang="pl-PL" sz="3200" b="1" dirty="0">
                <a:solidFill>
                  <a:srgbClr val="82BA2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pl-PL" sz="3200" b="1" dirty="0" err="1">
                <a:solidFill>
                  <a:srgbClr val="82BA2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die</a:t>
            </a:r>
            <a:r>
              <a:rPr lang="pl-PL" sz="3200" b="1" dirty="0">
                <a:solidFill>
                  <a:srgbClr val="82BA2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pl-PL" sz="3200" b="1" dirty="0" err="1">
                <a:solidFill>
                  <a:srgbClr val="82BA2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Erde</a:t>
            </a:r>
            <a:r>
              <a:rPr lang="pl-PL" sz="3200" b="1" dirty="0">
                <a:solidFill>
                  <a:srgbClr val="82BA2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pl-PL" sz="3200" b="1" dirty="0" err="1">
                <a:solidFill>
                  <a:srgbClr val="82BA2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nicht</a:t>
            </a:r>
            <a:r>
              <a:rPr lang="pl-PL" sz="3200" b="1" dirty="0">
                <a:solidFill>
                  <a:srgbClr val="82BA2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von </a:t>
            </a:r>
            <a:r>
              <a:rPr lang="pl-PL" sz="3200" b="1" dirty="0" err="1">
                <a:solidFill>
                  <a:srgbClr val="82BA2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unseren</a:t>
            </a:r>
            <a:r>
              <a:rPr lang="pl-PL" sz="3200" b="1" dirty="0">
                <a:solidFill>
                  <a:srgbClr val="82BA2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pl-PL" sz="3200" b="1" dirty="0" err="1">
                <a:solidFill>
                  <a:srgbClr val="82BA2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Vorfahren</a:t>
            </a:r>
            <a:r>
              <a:rPr lang="pl-PL" sz="3200" b="1" dirty="0">
                <a:solidFill>
                  <a:srgbClr val="82BA2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, wir </a:t>
            </a:r>
            <a:r>
              <a:rPr lang="pl-PL" sz="3200" b="1" dirty="0" err="1">
                <a:solidFill>
                  <a:srgbClr val="82BA2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leihen</a:t>
            </a:r>
            <a:r>
              <a:rPr lang="pl-PL" sz="3200" b="1" dirty="0">
                <a:solidFill>
                  <a:srgbClr val="82BA2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pl-PL" sz="3200" b="1" dirty="0" err="1">
                <a:solidFill>
                  <a:srgbClr val="82BA2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sie</a:t>
            </a:r>
            <a:r>
              <a:rPr lang="pl-PL" sz="3200" b="1" dirty="0">
                <a:solidFill>
                  <a:srgbClr val="82BA2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pl-PL" sz="3200" b="1" dirty="0" err="1">
                <a:solidFill>
                  <a:srgbClr val="82BA2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uns</a:t>
            </a:r>
            <a:r>
              <a:rPr lang="pl-PL" sz="3200" b="1" dirty="0">
                <a:solidFill>
                  <a:srgbClr val="82BA2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von </a:t>
            </a:r>
            <a:r>
              <a:rPr lang="pl-PL" sz="3200" b="1" dirty="0" err="1">
                <a:solidFill>
                  <a:srgbClr val="82BA2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unseren</a:t>
            </a:r>
            <a:r>
              <a:rPr lang="pl-PL" sz="3200" b="1" dirty="0">
                <a:solidFill>
                  <a:srgbClr val="82BA2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pl-PL" sz="3200" b="1" dirty="0" err="1">
                <a:solidFill>
                  <a:srgbClr val="82BA2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Kindern</a:t>
            </a:r>
            <a:r>
              <a:rPr lang="pl-PL" sz="3200" b="1" dirty="0">
                <a:solidFill>
                  <a:srgbClr val="82BA2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.</a:t>
            </a:r>
            <a:r>
              <a:rPr lang="en-US" sz="3200" b="1" dirty="0">
                <a:solidFill>
                  <a:srgbClr val="82BA2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"</a:t>
            </a:r>
          </a:p>
          <a:p>
            <a:pPr algn="r">
              <a:lnSpc>
                <a:spcPts val="5179"/>
              </a:lnSpc>
            </a:pPr>
            <a:r>
              <a:rPr lang="en-US" sz="3200" b="1" i="1" dirty="0">
                <a:solidFill>
                  <a:srgbClr val="82BA26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Antoine de Saint-</a:t>
            </a:r>
            <a:r>
              <a:rPr lang="en-US" sz="3200" b="1" i="1" dirty="0" err="1">
                <a:solidFill>
                  <a:srgbClr val="82BA26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Exupéry</a:t>
            </a:r>
            <a:endParaRPr lang="en-US" sz="3200" b="1" i="1" dirty="0">
              <a:solidFill>
                <a:srgbClr val="82BA26"/>
              </a:solidFill>
              <a:latin typeface="Open Sans Bold Italics"/>
              <a:ea typeface="Open Sans Bold Italics"/>
              <a:cs typeface="Open Sans Bold Italics"/>
              <a:sym typeface="Open Sans Bold Italics"/>
            </a:endParaRPr>
          </a:p>
          <a:p>
            <a:pPr algn="r">
              <a:lnSpc>
                <a:spcPts val="2659"/>
              </a:lnSpc>
              <a:spcBef>
                <a:spcPct val="0"/>
              </a:spcBef>
            </a:pPr>
            <a:endParaRPr lang="en-US" sz="3200" b="1" i="1" dirty="0">
              <a:solidFill>
                <a:srgbClr val="82BA26"/>
              </a:solidFill>
              <a:latin typeface="Open Sans Bold Italics"/>
              <a:ea typeface="Open Sans Bold Italics"/>
              <a:cs typeface="Open Sans Bold Italics"/>
              <a:sym typeface="Open Sans Bold Italics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6452939" y="5333702"/>
            <a:ext cx="6938925" cy="22849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89"/>
              </a:lnSpc>
              <a:spcBef>
                <a:spcPct val="0"/>
              </a:spcBef>
            </a:pPr>
            <a:r>
              <a:rPr lang="pl-PL" sz="2563" spc="76" dirty="0" err="1">
                <a:solidFill>
                  <a:srgbClr val="404F54"/>
                </a:solidFill>
                <a:latin typeface="Poppins"/>
                <a:ea typeface="Poppins"/>
                <a:cs typeface="Poppins"/>
                <a:sym typeface="Poppins"/>
              </a:rPr>
              <a:t>Die</a:t>
            </a:r>
            <a:r>
              <a:rPr lang="pl-PL" sz="2563" spc="76" dirty="0">
                <a:solidFill>
                  <a:srgbClr val="404F54"/>
                </a:solidFill>
                <a:latin typeface="Poppins"/>
                <a:ea typeface="Poppins"/>
                <a:cs typeface="Poppins"/>
                <a:sym typeface="Poppins"/>
              </a:rPr>
              <a:t> gr</a:t>
            </a:r>
            <a:r>
              <a:rPr lang="de-DE" sz="2563" spc="76" dirty="0" err="1">
                <a:solidFill>
                  <a:srgbClr val="404F54"/>
                </a:solidFill>
                <a:latin typeface="Poppins"/>
                <a:ea typeface="Poppins"/>
                <a:cs typeface="Poppins"/>
                <a:sym typeface="Poppins"/>
              </a:rPr>
              <a:t>ößte</a:t>
            </a:r>
            <a:r>
              <a:rPr lang="de-DE" sz="2563" spc="76" dirty="0">
                <a:solidFill>
                  <a:srgbClr val="404F54"/>
                </a:solidFill>
                <a:latin typeface="Poppins"/>
                <a:ea typeface="Poppins"/>
                <a:cs typeface="Poppins"/>
                <a:sym typeface="Poppins"/>
              </a:rPr>
              <a:t> Mülldeponie</a:t>
            </a:r>
            <a:r>
              <a:rPr lang="en-US" sz="2563" spc="76" dirty="0">
                <a:solidFill>
                  <a:srgbClr val="404F54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563" spc="76" dirty="0" err="1">
                <a:solidFill>
                  <a:srgbClr val="404F54"/>
                </a:solidFill>
                <a:latin typeface="Poppins"/>
                <a:ea typeface="Poppins"/>
                <a:cs typeface="Poppins"/>
                <a:sym typeface="Poppins"/>
              </a:rPr>
              <a:t>ist</a:t>
            </a:r>
            <a:r>
              <a:rPr lang="en-US" sz="2563" spc="76" dirty="0">
                <a:solidFill>
                  <a:srgbClr val="404F54"/>
                </a:solidFill>
                <a:latin typeface="Poppins"/>
                <a:ea typeface="Poppins"/>
                <a:cs typeface="Poppins"/>
                <a:sym typeface="Poppins"/>
              </a:rPr>
              <a:t> der </a:t>
            </a:r>
            <a:r>
              <a:rPr lang="en-US" sz="2563" spc="76" dirty="0" err="1">
                <a:solidFill>
                  <a:srgbClr val="404F54"/>
                </a:solidFill>
                <a:latin typeface="Poppins"/>
                <a:ea typeface="Poppins"/>
                <a:cs typeface="Poppins"/>
                <a:sym typeface="Poppins"/>
              </a:rPr>
              <a:t>Größte</a:t>
            </a:r>
            <a:r>
              <a:rPr lang="en-US" sz="2563" spc="76" dirty="0">
                <a:solidFill>
                  <a:srgbClr val="404F54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563" spc="76" dirty="0" err="1">
                <a:solidFill>
                  <a:srgbClr val="404F54"/>
                </a:solidFill>
                <a:latin typeface="Poppins"/>
                <a:ea typeface="Poppins"/>
                <a:cs typeface="Poppins"/>
                <a:sym typeface="Poppins"/>
              </a:rPr>
              <a:t>Pazifische</a:t>
            </a:r>
            <a:r>
              <a:rPr lang="en-US" sz="2563" spc="76" dirty="0">
                <a:solidFill>
                  <a:srgbClr val="404F54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563" spc="76" dirty="0" err="1">
                <a:solidFill>
                  <a:srgbClr val="404F54"/>
                </a:solidFill>
                <a:latin typeface="Poppins"/>
                <a:ea typeface="Poppins"/>
                <a:cs typeface="Poppins"/>
                <a:sym typeface="Poppins"/>
              </a:rPr>
              <a:t>Müllteppich</a:t>
            </a:r>
            <a:r>
              <a:rPr lang="en-US" sz="2563" spc="76" dirty="0">
                <a:solidFill>
                  <a:srgbClr val="404F54"/>
                </a:solidFill>
                <a:latin typeface="Poppins"/>
                <a:ea typeface="Poppins"/>
                <a:cs typeface="Poppins"/>
                <a:sym typeface="Poppins"/>
              </a:rPr>
              <a:t>. </a:t>
            </a:r>
            <a:r>
              <a:rPr lang="pl-PL" sz="2563" spc="76" dirty="0" err="1">
                <a:solidFill>
                  <a:srgbClr val="404F54"/>
                </a:solidFill>
                <a:latin typeface="Poppins"/>
                <a:ea typeface="Poppins"/>
                <a:cs typeface="Poppins"/>
                <a:sym typeface="Poppins"/>
              </a:rPr>
              <a:t>Die</a:t>
            </a:r>
            <a:r>
              <a:rPr lang="pl-PL" sz="2563" spc="76" dirty="0">
                <a:solidFill>
                  <a:srgbClr val="404F54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pl-PL" sz="2563" spc="76" dirty="0" err="1">
                <a:solidFill>
                  <a:srgbClr val="404F54"/>
                </a:solidFill>
                <a:latin typeface="Poppins"/>
                <a:ea typeface="Poppins"/>
                <a:cs typeface="Poppins"/>
                <a:sym typeface="Poppins"/>
              </a:rPr>
              <a:t>gesch</a:t>
            </a:r>
            <a:r>
              <a:rPr lang="de-DE" sz="2563" spc="76" dirty="0">
                <a:solidFill>
                  <a:srgbClr val="404F54"/>
                </a:solidFill>
                <a:latin typeface="Poppins"/>
                <a:ea typeface="Poppins"/>
                <a:cs typeface="Poppins"/>
                <a:sym typeface="Poppins"/>
              </a:rPr>
              <a:t>ätzte Masse beträgt</a:t>
            </a:r>
            <a:r>
              <a:rPr lang="en-US" sz="2563" spc="76" dirty="0">
                <a:solidFill>
                  <a:srgbClr val="404F54"/>
                </a:solidFill>
                <a:latin typeface="Poppins"/>
                <a:ea typeface="Poppins"/>
                <a:cs typeface="Poppins"/>
                <a:sym typeface="Poppins"/>
              </a:rPr>
              <a:t> in </a:t>
            </a:r>
            <a:r>
              <a:rPr lang="en-US" sz="2563" spc="76" dirty="0" err="1">
                <a:solidFill>
                  <a:srgbClr val="404F54"/>
                </a:solidFill>
                <a:latin typeface="Poppins"/>
                <a:ea typeface="Poppins"/>
                <a:cs typeface="Poppins"/>
                <a:sym typeface="Poppins"/>
              </a:rPr>
              <a:t>etwa</a:t>
            </a:r>
            <a:r>
              <a:rPr lang="en-US" sz="2563" spc="76" dirty="0">
                <a:solidFill>
                  <a:srgbClr val="404F54"/>
                </a:solidFill>
                <a:latin typeface="Poppins"/>
                <a:ea typeface="Poppins"/>
                <a:cs typeface="Poppins"/>
                <a:sym typeface="Poppins"/>
              </a:rPr>
              <a:t> 45</a:t>
            </a:r>
            <a:r>
              <a:rPr lang="pl-PL" sz="2563" spc="76" dirty="0">
                <a:solidFill>
                  <a:srgbClr val="404F54"/>
                </a:solidFill>
                <a:latin typeface="Poppins"/>
                <a:ea typeface="Poppins"/>
                <a:cs typeface="Poppins"/>
                <a:sym typeface="Poppins"/>
              </a:rPr>
              <a:t>-125000 </a:t>
            </a:r>
            <a:r>
              <a:rPr lang="de-DE" sz="2563" spc="76" dirty="0">
                <a:solidFill>
                  <a:srgbClr val="404F54"/>
                </a:solidFill>
                <a:latin typeface="Poppins"/>
                <a:ea typeface="Poppins"/>
                <a:cs typeface="Poppins"/>
                <a:sym typeface="Poppins"/>
              </a:rPr>
              <a:t>Tonnen und erstreckt sich über eine Fläche von 1,6 Mio. K</a:t>
            </a:r>
            <a:r>
              <a:rPr lang="en-US" sz="2563" spc="76" dirty="0">
                <a:solidFill>
                  <a:srgbClr val="404F54"/>
                </a:solidFill>
                <a:latin typeface="Poppins"/>
                <a:ea typeface="Poppins"/>
                <a:cs typeface="Poppins"/>
                <a:sym typeface="Poppins"/>
              </a:rPr>
              <a:t>m².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148110" y="826480"/>
            <a:ext cx="15539689" cy="8848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917"/>
              </a:lnSpc>
            </a:pPr>
            <a:r>
              <a:rPr lang="pl-PL" sz="7058" b="1" dirty="0">
                <a:solidFill>
                  <a:srgbClr val="82BA26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Das </a:t>
            </a:r>
            <a:r>
              <a:rPr lang="pl-PL" sz="7058" b="1" dirty="0" err="1">
                <a:solidFill>
                  <a:srgbClr val="82BA26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Plastikm</a:t>
            </a:r>
            <a:r>
              <a:rPr lang="de-DE" sz="7058" b="1" dirty="0" err="1">
                <a:solidFill>
                  <a:srgbClr val="82BA26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üllproblem</a:t>
            </a:r>
            <a:r>
              <a:rPr lang="de-DE" sz="7058" b="1" dirty="0">
                <a:solidFill>
                  <a:srgbClr val="82BA26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 in unserer heutigen </a:t>
            </a:r>
            <a:r>
              <a:rPr lang="pl-PL" sz="7058" b="1" dirty="0" err="1">
                <a:solidFill>
                  <a:srgbClr val="82BA26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zeit</a:t>
            </a:r>
            <a:endParaRPr lang="en-US" sz="7058" b="1" dirty="0">
              <a:solidFill>
                <a:srgbClr val="82BA26"/>
              </a:solidFill>
              <a:latin typeface="Bebas Neue Bold"/>
              <a:ea typeface="Bebas Neue Bold"/>
              <a:cs typeface="Bebas Neue Bold"/>
              <a:sym typeface="Bebas Neue Bold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552450"/>
            <a:chOff x="0" y="0"/>
            <a:chExt cx="4816593" cy="14550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145501"/>
            </a:xfrm>
            <a:custGeom>
              <a:avLst/>
              <a:gdLst/>
              <a:ahLst/>
              <a:cxnLst/>
              <a:rect l="l" t="t" r="r" b="b"/>
              <a:pathLst>
                <a:path w="4816592" h="145501">
                  <a:moveTo>
                    <a:pt x="0" y="0"/>
                  </a:moveTo>
                  <a:lnTo>
                    <a:pt x="4816592" y="0"/>
                  </a:lnTo>
                  <a:lnTo>
                    <a:pt x="4816592" y="145501"/>
                  </a:lnTo>
                  <a:lnTo>
                    <a:pt x="0" y="145501"/>
                  </a:lnTo>
                  <a:close/>
                </a:path>
              </a:pathLst>
            </a:custGeom>
            <a:solidFill>
              <a:srgbClr val="404F54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1836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9734550"/>
            <a:ext cx="18288000" cy="552450"/>
            <a:chOff x="0" y="0"/>
            <a:chExt cx="4816593" cy="14550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816592" cy="145501"/>
            </a:xfrm>
            <a:custGeom>
              <a:avLst/>
              <a:gdLst/>
              <a:ahLst/>
              <a:cxnLst/>
              <a:rect l="l" t="t" r="r" b="b"/>
              <a:pathLst>
                <a:path w="4816592" h="145501">
                  <a:moveTo>
                    <a:pt x="0" y="0"/>
                  </a:moveTo>
                  <a:lnTo>
                    <a:pt x="4816592" y="0"/>
                  </a:lnTo>
                  <a:lnTo>
                    <a:pt x="4816592" y="145501"/>
                  </a:lnTo>
                  <a:lnTo>
                    <a:pt x="0" y="145501"/>
                  </a:lnTo>
                  <a:close/>
                </a:path>
              </a:pathLst>
            </a:custGeom>
            <a:solidFill>
              <a:srgbClr val="82BA26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816593" cy="1836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0" y="3713895"/>
            <a:ext cx="4274279" cy="6020655"/>
          </a:xfrm>
          <a:custGeom>
            <a:avLst/>
            <a:gdLst/>
            <a:ahLst/>
            <a:cxnLst/>
            <a:rect l="l" t="t" r="r" b="b"/>
            <a:pathLst>
              <a:path w="4274279" h="6020655">
                <a:moveTo>
                  <a:pt x="0" y="0"/>
                </a:moveTo>
                <a:lnTo>
                  <a:pt x="4274279" y="0"/>
                </a:lnTo>
                <a:lnTo>
                  <a:pt x="4274279" y="6020655"/>
                </a:lnTo>
                <a:lnTo>
                  <a:pt x="0" y="602065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9" name="Freeform 9"/>
          <p:cNvSpPr/>
          <p:nvPr/>
        </p:nvSpPr>
        <p:spPr>
          <a:xfrm>
            <a:off x="3890392" y="3713895"/>
            <a:ext cx="4274279" cy="6020655"/>
          </a:xfrm>
          <a:custGeom>
            <a:avLst/>
            <a:gdLst/>
            <a:ahLst/>
            <a:cxnLst/>
            <a:rect l="l" t="t" r="r" b="b"/>
            <a:pathLst>
              <a:path w="4274279" h="6020655">
                <a:moveTo>
                  <a:pt x="0" y="0"/>
                </a:moveTo>
                <a:lnTo>
                  <a:pt x="4274279" y="0"/>
                </a:lnTo>
                <a:lnTo>
                  <a:pt x="4274279" y="6020655"/>
                </a:lnTo>
                <a:lnTo>
                  <a:pt x="0" y="602065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 dirty="0"/>
          </a:p>
        </p:txBody>
      </p:sp>
      <p:sp>
        <p:nvSpPr>
          <p:cNvPr id="10" name="Freeform 10"/>
          <p:cNvSpPr/>
          <p:nvPr/>
        </p:nvSpPr>
        <p:spPr>
          <a:xfrm>
            <a:off x="7780783" y="3713895"/>
            <a:ext cx="4274279" cy="6020655"/>
          </a:xfrm>
          <a:custGeom>
            <a:avLst/>
            <a:gdLst/>
            <a:ahLst/>
            <a:cxnLst/>
            <a:rect l="l" t="t" r="r" b="b"/>
            <a:pathLst>
              <a:path w="4274279" h="6020655">
                <a:moveTo>
                  <a:pt x="0" y="0"/>
                </a:moveTo>
                <a:lnTo>
                  <a:pt x="4274279" y="0"/>
                </a:lnTo>
                <a:lnTo>
                  <a:pt x="4274279" y="6020655"/>
                </a:lnTo>
                <a:lnTo>
                  <a:pt x="0" y="602065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1" name="Freeform 11"/>
          <p:cNvSpPr/>
          <p:nvPr/>
        </p:nvSpPr>
        <p:spPr>
          <a:xfrm>
            <a:off x="11656557" y="3713895"/>
            <a:ext cx="4274279" cy="6020655"/>
          </a:xfrm>
          <a:custGeom>
            <a:avLst/>
            <a:gdLst/>
            <a:ahLst/>
            <a:cxnLst/>
            <a:rect l="l" t="t" r="r" b="b"/>
            <a:pathLst>
              <a:path w="4274279" h="6020655">
                <a:moveTo>
                  <a:pt x="0" y="0"/>
                </a:moveTo>
                <a:lnTo>
                  <a:pt x="4274279" y="0"/>
                </a:lnTo>
                <a:lnTo>
                  <a:pt x="4274279" y="6020655"/>
                </a:lnTo>
                <a:lnTo>
                  <a:pt x="0" y="602065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2" name="Freeform 12"/>
          <p:cNvSpPr/>
          <p:nvPr/>
        </p:nvSpPr>
        <p:spPr>
          <a:xfrm>
            <a:off x="14013717" y="3720768"/>
            <a:ext cx="4274279" cy="6020655"/>
          </a:xfrm>
          <a:custGeom>
            <a:avLst/>
            <a:gdLst/>
            <a:ahLst/>
            <a:cxnLst/>
            <a:rect l="l" t="t" r="r" b="b"/>
            <a:pathLst>
              <a:path w="4274279" h="6020655">
                <a:moveTo>
                  <a:pt x="0" y="0"/>
                </a:moveTo>
                <a:lnTo>
                  <a:pt x="4274279" y="0"/>
                </a:lnTo>
                <a:lnTo>
                  <a:pt x="4274279" y="6020655"/>
                </a:lnTo>
                <a:lnTo>
                  <a:pt x="0" y="602065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3" name="Freeform 13"/>
          <p:cNvSpPr/>
          <p:nvPr/>
        </p:nvSpPr>
        <p:spPr>
          <a:xfrm>
            <a:off x="9741212" y="1028700"/>
            <a:ext cx="7956190" cy="3306736"/>
          </a:xfrm>
          <a:custGeom>
            <a:avLst/>
            <a:gdLst/>
            <a:ahLst/>
            <a:cxnLst/>
            <a:rect l="l" t="t" r="r" b="b"/>
            <a:pathLst>
              <a:path w="7956190" h="3306736">
                <a:moveTo>
                  <a:pt x="0" y="0"/>
                </a:moveTo>
                <a:lnTo>
                  <a:pt x="7956190" y="0"/>
                </a:lnTo>
                <a:lnTo>
                  <a:pt x="7956190" y="3306736"/>
                </a:lnTo>
                <a:lnTo>
                  <a:pt x="0" y="330673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43248" b="-17055"/>
            </a:stretch>
          </a:blipFill>
          <a:ln w="19050" cap="sq">
            <a:solidFill>
              <a:srgbClr val="82BA26"/>
            </a:solidFill>
            <a:prstDash val="solid"/>
            <a:miter/>
          </a:ln>
        </p:spPr>
        <p:txBody>
          <a:bodyPr/>
          <a:lstStyle/>
          <a:p>
            <a:endParaRPr lang="pl-PL"/>
          </a:p>
        </p:txBody>
      </p:sp>
      <p:sp>
        <p:nvSpPr>
          <p:cNvPr id="14" name="Freeform 14"/>
          <p:cNvSpPr/>
          <p:nvPr/>
        </p:nvSpPr>
        <p:spPr>
          <a:xfrm>
            <a:off x="9741212" y="6499725"/>
            <a:ext cx="7956190" cy="3054970"/>
          </a:xfrm>
          <a:custGeom>
            <a:avLst/>
            <a:gdLst/>
            <a:ahLst/>
            <a:cxnLst/>
            <a:rect l="l" t="t" r="r" b="b"/>
            <a:pathLst>
              <a:path w="7956190" h="3054970">
                <a:moveTo>
                  <a:pt x="0" y="0"/>
                </a:moveTo>
                <a:lnTo>
                  <a:pt x="7956190" y="0"/>
                </a:lnTo>
                <a:lnTo>
                  <a:pt x="7956190" y="3054970"/>
                </a:lnTo>
                <a:lnTo>
                  <a:pt x="0" y="305497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54517" b="-19322"/>
            </a:stretch>
          </a:blipFill>
          <a:ln w="19050" cap="sq">
            <a:solidFill>
              <a:srgbClr val="82BA26"/>
            </a:solidFill>
            <a:prstDash val="solid"/>
            <a:miter/>
          </a:ln>
        </p:spPr>
        <p:txBody>
          <a:bodyPr/>
          <a:lstStyle/>
          <a:p>
            <a:endParaRPr lang="pl-PL"/>
          </a:p>
        </p:txBody>
      </p:sp>
      <p:sp>
        <p:nvSpPr>
          <p:cNvPr id="15" name="Freeform 15"/>
          <p:cNvSpPr/>
          <p:nvPr/>
        </p:nvSpPr>
        <p:spPr>
          <a:xfrm>
            <a:off x="423793" y="2853644"/>
            <a:ext cx="8627286" cy="2571661"/>
          </a:xfrm>
          <a:custGeom>
            <a:avLst/>
            <a:gdLst/>
            <a:ahLst/>
            <a:cxnLst/>
            <a:rect l="l" t="t" r="r" b="b"/>
            <a:pathLst>
              <a:path w="8627286" h="2571661">
                <a:moveTo>
                  <a:pt x="0" y="0"/>
                </a:moveTo>
                <a:lnTo>
                  <a:pt x="8627286" y="0"/>
                </a:lnTo>
                <a:lnTo>
                  <a:pt x="8627286" y="2571661"/>
                </a:lnTo>
                <a:lnTo>
                  <a:pt x="0" y="257166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78633" b="-36909"/>
            </a:stretch>
          </a:blipFill>
          <a:ln w="9525" cap="sq">
            <a:solidFill>
              <a:srgbClr val="82BA26"/>
            </a:solidFill>
            <a:prstDash val="solid"/>
            <a:miter/>
          </a:ln>
        </p:spPr>
        <p:txBody>
          <a:bodyPr/>
          <a:lstStyle/>
          <a:p>
            <a:endParaRPr lang="pl-PL"/>
          </a:p>
        </p:txBody>
      </p:sp>
      <p:sp>
        <p:nvSpPr>
          <p:cNvPr id="16" name="Freeform 16"/>
          <p:cNvSpPr/>
          <p:nvPr/>
        </p:nvSpPr>
        <p:spPr>
          <a:xfrm>
            <a:off x="423793" y="6499725"/>
            <a:ext cx="8627286" cy="3054970"/>
          </a:xfrm>
          <a:custGeom>
            <a:avLst/>
            <a:gdLst/>
            <a:ahLst/>
            <a:cxnLst/>
            <a:rect l="l" t="t" r="r" b="b"/>
            <a:pathLst>
              <a:path w="8627286" h="3054970">
                <a:moveTo>
                  <a:pt x="0" y="0"/>
                </a:moveTo>
                <a:lnTo>
                  <a:pt x="8627286" y="0"/>
                </a:lnTo>
                <a:lnTo>
                  <a:pt x="8627286" y="3054970"/>
                </a:lnTo>
                <a:lnTo>
                  <a:pt x="0" y="305497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b="-58615"/>
            </a:stretch>
          </a:blipFill>
          <a:ln w="19050" cap="sq">
            <a:solidFill>
              <a:srgbClr val="82BA26"/>
            </a:solidFill>
            <a:prstDash val="solid"/>
            <a:miter/>
          </a:ln>
        </p:spPr>
        <p:txBody>
          <a:bodyPr/>
          <a:lstStyle/>
          <a:p>
            <a:endParaRPr lang="pl-PL"/>
          </a:p>
        </p:txBody>
      </p:sp>
      <p:sp>
        <p:nvSpPr>
          <p:cNvPr id="17" name="TextBox 17"/>
          <p:cNvSpPr txBox="1"/>
          <p:nvPr/>
        </p:nvSpPr>
        <p:spPr>
          <a:xfrm>
            <a:off x="423792" y="851814"/>
            <a:ext cx="8948807" cy="17697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916"/>
              </a:lnSpc>
            </a:pPr>
            <a:r>
              <a:rPr lang="pl-PL" sz="7057" b="1" dirty="0" err="1">
                <a:solidFill>
                  <a:srgbClr val="82BA26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Holz</a:t>
            </a:r>
            <a:r>
              <a:rPr lang="pl-PL" sz="7057" b="1" dirty="0">
                <a:solidFill>
                  <a:srgbClr val="82BA26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 </a:t>
            </a:r>
            <a:r>
              <a:rPr lang="pl-PL" sz="7057" b="1" dirty="0" err="1">
                <a:solidFill>
                  <a:srgbClr val="82BA26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ist</a:t>
            </a:r>
            <a:r>
              <a:rPr lang="pl-PL" sz="7057" b="1" dirty="0">
                <a:solidFill>
                  <a:srgbClr val="82BA26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 </a:t>
            </a:r>
            <a:r>
              <a:rPr lang="pl-PL" sz="7057" b="1" dirty="0" err="1">
                <a:solidFill>
                  <a:srgbClr val="82BA26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unser</a:t>
            </a:r>
            <a:r>
              <a:rPr lang="pl-PL" sz="7057" b="1" dirty="0">
                <a:solidFill>
                  <a:srgbClr val="82BA26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 h</a:t>
            </a:r>
            <a:r>
              <a:rPr lang="de-DE" sz="7057" b="1" dirty="0" err="1">
                <a:solidFill>
                  <a:srgbClr val="82BA26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öchstes</a:t>
            </a:r>
            <a:r>
              <a:rPr lang="de-DE" sz="7057" b="1" dirty="0">
                <a:solidFill>
                  <a:srgbClr val="82BA26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 gut und ein wertvoller Rohstoff</a:t>
            </a:r>
            <a:endParaRPr lang="en-US" sz="7057" b="1" dirty="0">
              <a:solidFill>
                <a:srgbClr val="82BA26"/>
              </a:solidFill>
              <a:latin typeface="Bebas Neue Bold"/>
              <a:ea typeface="Bebas Neue Bold"/>
              <a:cs typeface="Bebas Neue Bold"/>
              <a:sym typeface="Bebas Neue Bold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9815601" y="4574260"/>
            <a:ext cx="8287779" cy="16659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914"/>
              </a:lnSpc>
            </a:pPr>
            <a:r>
              <a:rPr lang="en-US" sz="5400" b="1" dirty="0" err="1">
                <a:solidFill>
                  <a:srgbClr val="82BA26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Welche</a:t>
            </a:r>
            <a:r>
              <a:rPr lang="en-US" sz="5400" b="1" dirty="0">
                <a:solidFill>
                  <a:srgbClr val="82BA26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 </a:t>
            </a:r>
            <a:r>
              <a:rPr lang="en-US" sz="5400" b="1" dirty="0" err="1">
                <a:solidFill>
                  <a:srgbClr val="82BA26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folgen</a:t>
            </a:r>
            <a:r>
              <a:rPr lang="en-US" sz="5400" b="1" dirty="0">
                <a:solidFill>
                  <a:srgbClr val="82BA26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 des </a:t>
            </a:r>
            <a:r>
              <a:rPr lang="en-US" sz="5400" b="1" dirty="0" err="1">
                <a:solidFill>
                  <a:srgbClr val="82BA26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klimawandels</a:t>
            </a:r>
            <a:r>
              <a:rPr lang="en-US" sz="5400" b="1" dirty="0">
                <a:solidFill>
                  <a:srgbClr val="82BA26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 </a:t>
            </a:r>
            <a:r>
              <a:rPr lang="en-US" sz="5400" b="1" dirty="0" err="1">
                <a:solidFill>
                  <a:srgbClr val="82BA26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sind</a:t>
            </a:r>
            <a:r>
              <a:rPr lang="en-US" sz="5400" b="1" dirty="0">
                <a:solidFill>
                  <a:srgbClr val="82BA26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 </a:t>
            </a:r>
            <a:r>
              <a:rPr lang="en-US" sz="5400" b="1" dirty="0" err="1">
                <a:solidFill>
                  <a:srgbClr val="82BA26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bereits</a:t>
            </a:r>
            <a:r>
              <a:rPr lang="pl-PL" sz="5400" b="1" dirty="0">
                <a:solidFill>
                  <a:srgbClr val="82BA26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 </a:t>
            </a:r>
            <a:r>
              <a:rPr lang="pl-PL" sz="5400" b="1" dirty="0" err="1">
                <a:solidFill>
                  <a:srgbClr val="82BA26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heute</a:t>
            </a:r>
            <a:r>
              <a:rPr lang="en-US" sz="5400" b="1" dirty="0">
                <a:solidFill>
                  <a:srgbClr val="82BA26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 </a:t>
            </a:r>
            <a:r>
              <a:rPr lang="en-US" sz="5400" b="1" dirty="0" err="1">
                <a:solidFill>
                  <a:srgbClr val="82BA26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spürbar</a:t>
            </a:r>
            <a:r>
              <a:rPr lang="pl-PL" sz="5400" b="1" dirty="0">
                <a:solidFill>
                  <a:srgbClr val="82BA26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?</a:t>
            </a:r>
            <a:endParaRPr lang="en-US" sz="5400" b="1" dirty="0">
              <a:solidFill>
                <a:srgbClr val="82BA26"/>
              </a:solidFill>
              <a:latin typeface="Bebas Neue Bold"/>
              <a:ea typeface="Bebas Neue Bold"/>
              <a:cs typeface="Bebas Neue Bold"/>
              <a:sym typeface="Bebas Neue Bold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692403" y="5465618"/>
            <a:ext cx="8287778" cy="9421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9"/>
              </a:lnSpc>
              <a:spcBef>
                <a:spcPct val="0"/>
              </a:spcBef>
            </a:pPr>
            <a:r>
              <a:rPr lang="pl-PL" sz="2699" dirty="0">
                <a:solidFill>
                  <a:srgbClr val="404F54"/>
                </a:solidFill>
                <a:latin typeface="Open Sans"/>
                <a:ea typeface="Open Sans"/>
                <a:cs typeface="Open Sans"/>
                <a:sym typeface="Open Sans"/>
              </a:rPr>
              <a:t>Das </a:t>
            </a:r>
            <a:r>
              <a:rPr lang="pl-PL" sz="2699" dirty="0" err="1">
                <a:solidFill>
                  <a:srgbClr val="404F54"/>
                </a:solidFill>
                <a:latin typeface="Open Sans"/>
                <a:ea typeface="Open Sans"/>
                <a:cs typeface="Open Sans"/>
                <a:sym typeface="Open Sans"/>
              </a:rPr>
              <a:t>ist</a:t>
            </a:r>
            <a:r>
              <a:rPr lang="pl-PL" sz="2699" dirty="0">
                <a:solidFill>
                  <a:srgbClr val="404F54"/>
                </a:solidFill>
                <a:latin typeface="Open Sans"/>
                <a:ea typeface="Open Sans"/>
                <a:cs typeface="Open Sans"/>
                <a:sym typeface="Open Sans"/>
              </a:rPr>
              <a:t> der </a:t>
            </a:r>
            <a:r>
              <a:rPr lang="pl-PL" sz="2699" dirty="0" err="1">
                <a:solidFill>
                  <a:srgbClr val="404F54"/>
                </a:solidFill>
                <a:latin typeface="Open Sans"/>
                <a:ea typeface="Open Sans"/>
                <a:cs typeface="Open Sans"/>
                <a:sym typeface="Open Sans"/>
              </a:rPr>
              <a:t>aktuelle</a:t>
            </a:r>
            <a:r>
              <a:rPr lang="pl-PL" sz="2699" dirty="0">
                <a:solidFill>
                  <a:srgbClr val="404F54"/>
                </a:solidFill>
                <a:latin typeface="Open Sans"/>
                <a:ea typeface="Open Sans"/>
                <a:cs typeface="Open Sans"/>
                <a:sym typeface="Open Sans"/>
              </a:rPr>
              <a:t> Stand-</a:t>
            </a:r>
            <a:r>
              <a:rPr lang="pl-PL" sz="2699" dirty="0" err="1">
                <a:solidFill>
                  <a:srgbClr val="404F54"/>
                </a:solidFill>
                <a:latin typeface="Open Sans"/>
                <a:ea typeface="Open Sans"/>
                <a:cs typeface="Open Sans"/>
                <a:sym typeface="Open Sans"/>
              </a:rPr>
              <a:t>doch</a:t>
            </a:r>
            <a:r>
              <a:rPr lang="pl-PL" sz="2699" dirty="0">
                <a:solidFill>
                  <a:srgbClr val="404F54"/>
                </a:solidFill>
                <a:latin typeface="Open Sans"/>
                <a:ea typeface="Open Sans"/>
                <a:cs typeface="Open Sans"/>
                <a:sym typeface="Open Sans"/>
              </a:rPr>
              <a:t> wie </a:t>
            </a:r>
            <a:r>
              <a:rPr lang="pl-PL" sz="2699" dirty="0" err="1">
                <a:solidFill>
                  <a:srgbClr val="404F54"/>
                </a:solidFill>
                <a:latin typeface="Open Sans"/>
                <a:ea typeface="Open Sans"/>
                <a:cs typeface="Open Sans"/>
                <a:sym typeface="Open Sans"/>
              </a:rPr>
              <a:t>wird</a:t>
            </a:r>
            <a:r>
              <a:rPr lang="pl-PL" sz="2699" dirty="0">
                <a:solidFill>
                  <a:srgbClr val="404F54"/>
                </a:solidFill>
                <a:latin typeface="Open Sans"/>
                <a:ea typeface="Open Sans"/>
                <a:cs typeface="Open Sans"/>
                <a:sym typeface="Open Sans"/>
              </a:rPr>
              <a:t> es in der  </a:t>
            </a:r>
            <a:r>
              <a:rPr lang="pl-PL" sz="2699" dirty="0" err="1">
                <a:solidFill>
                  <a:srgbClr val="404F54"/>
                </a:solidFill>
                <a:latin typeface="Open Sans"/>
                <a:ea typeface="Open Sans"/>
                <a:cs typeface="Open Sans"/>
                <a:sym typeface="Open Sans"/>
              </a:rPr>
              <a:t>Zukunft</a:t>
            </a:r>
            <a:r>
              <a:rPr lang="pl-PL" sz="2699" dirty="0">
                <a:solidFill>
                  <a:srgbClr val="404F54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pl-PL" sz="2699" dirty="0" err="1">
                <a:solidFill>
                  <a:srgbClr val="404F54"/>
                </a:solidFill>
                <a:latin typeface="Open Sans"/>
                <a:ea typeface="Open Sans"/>
                <a:cs typeface="Open Sans"/>
                <a:sym typeface="Open Sans"/>
              </a:rPr>
              <a:t>aussehen</a:t>
            </a:r>
            <a:r>
              <a:rPr lang="pl-PL" sz="2699" dirty="0">
                <a:solidFill>
                  <a:srgbClr val="404F54"/>
                </a:solidFill>
                <a:latin typeface="Open Sans"/>
                <a:ea typeface="Open Sans"/>
                <a:cs typeface="Open Sans"/>
                <a:sym typeface="Open Sans"/>
              </a:rPr>
              <a:t>?</a:t>
            </a:r>
            <a:endParaRPr lang="en-US" sz="2699" dirty="0">
              <a:solidFill>
                <a:srgbClr val="404F54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0" name="Freeform 20"/>
          <p:cNvSpPr/>
          <p:nvPr/>
        </p:nvSpPr>
        <p:spPr>
          <a:xfrm>
            <a:off x="15748244" y="19753"/>
            <a:ext cx="2283428" cy="512944"/>
          </a:xfrm>
          <a:custGeom>
            <a:avLst/>
            <a:gdLst/>
            <a:ahLst/>
            <a:cxnLst/>
            <a:rect l="l" t="t" r="r" b="b"/>
            <a:pathLst>
              <a:path w="2283428" h="512944">
                <a:moveTo>
                  <a:pt x="0" y="0"/>
                </a:moveTo>
                <a:lnTo>
                  <a:pt x="2283428" y="0"/>
                </a:lnTo>
                <a:lnTo>
                  <a:pt x="2283428" y="512944"/>
                </a:lnTo>
                <a:lnTo>
                  <a:pt x="0" y="51294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552450"/>
            <a:chOff x="0" y="0"/>
            <a:chExt cx="4816593" cy="14550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145501"/>
            </a:xfrm>
            <a:custGeom>
              <a:avLst/>
              <a:gdLst/>
              <a:ahLst/>
              <a:cxnLst/>
              <a:rect l="l" t="t" r="r" b="b"/>
              <a:pathLst>
                <a:path w="4816592" h="145501">
                  <a:moveTo>
                    <a:pt x="0" y="0"/>
                  </a:moveTo>
                  <a:lnTo>
                    <a:pt x="4816592" y="0"/>
                  </a:lnTo>
                  <a:lnTo>
                    <a:pt x="4816592" y="145501"/>
                  </a:lnTo>
                  <a:lnTo>
                    <a:pt x="0" y="145501"/>
                  </a:lnTo>
                  <a:close/>
                </a:path>
              </a:pathLst>
            </a:custGeom>
            <a:solidFill>
              <a:srgbClr val="404F54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1836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9734550"/>
            <a:ext cx="18288000" cy="552450"/>
            <a:chOff x="0" y="0"/>
            <a:chExt cx="4816593" cy="14550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816592" cy="145501"/>
            </a:xfrm>
            <a:custGeom>
              <a:avLst/>
              <a:gdLst/>
              <a:ahLst/>
              <a:cxnLst/>
              <a:rect l="l" t="t" r="r" b="b"/>
              <a:pathLst>
                <a:path w="4816592" h="145501">
                  <a:moveTo>
                    <a:pt x="0" y="0"/>
                  </a:moveTo>
                  <a:lnTo>
                    <a:pt x="4816592" y="0"/>
                  </a:lnTo>
                  <a:lnTo>
                    <a:pt x="4816592" y="145501"/>
                  </a:lnTo>
                  <a:lnTo>
                    <a:pt x="0" y="145501"/>
                  </a:lnTo>
                  <a:close/>
                </a:path>
              </a:pathLst>
            </a:custGeom>
            <a:solidFill>
              <a:srgbClr val="82BA26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816593" cy="1836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0" y="3713895"/>
            <a:ext cx="4274279" cy="6020655"/>
          </a:xfrm>
          <a:custGeom>
            <a:avLst/>
            <a:gdLst/>
            <a:ahLst/>
            <a:cxnLst/>
            <a:rect l="l" t="t" r="r" b="b"/>
            <a:pathLst>
              <a:path w="4274279" h="6020655">
                <a:moveTo>
                  <a:pt x="0" y="0"/>
                </a:moveTo>
                <a:lnTo>
                  <a:pt x="4274279" y="0"/>
                </a:lnTo>
                <a:lnTo>
                  <a:pt x="4274279" y="6020655"/>
                </a:lnTo>
                <a:lnTo>
                  <a:pt x="0" y="602065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9" name="Freeform 9"/>
          <p:cNvSpPr/>
          <p:nvPr/>
        </p:nvSpPr>
        <p:spPr>
          <a:xfrm>
            <a:off x="3890392" y="3713895"/>
            <a:ext cx="4274279" cy="6020655"/>
          </a:xfrm>
          <a:custGeom>
            <a:avLst/>
            <a:gdLst/>
            <a:ahLst/>
            <a:cxnLst/>
            <a:rect l="l" t="t" r="r" b="b"/>
            <a:pathLst>
              <a:path w="4274279" h="6020655">
                <a:moveTo>
                  <a:pt x="0" y="0"/>
                </a:moveTo>
                <a:lnTo>
                  <a:pt x="4274279" y="0"/>
                </a:lnTo>
                <a:lnTo>
                  <a:pt x="4274279" y="6020655"/>
                </a:lnTo>
                <a:lnTo>
                  <a:pt x="0" y="602065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0" name="Freeform 10"/>
          <p:cNvSpPr/>
          <p:nvPr/>
        </p:nvSpPr>
        <p:spPr>
          <a:xfrm>
            <a:off x="7780783" y="3713895"/>
            <a:ext cx="4274279" cy="6020655"/>
          </a:xfrm>
          <a:custGeom>
            <a:avLst/>
            <a:gdLst/>
            <a:ahLst/>
            <a:cxnLst/>
            <a:rect l="l" t="t" r="r" b="b"/>
            <a:pathLst>
              <a:path w="4274279" h="6020655">
                <a:moveTo>
                  <a:pt x="0" y="0"/>
                </a:moveTo>
                <a:lnTo>
                  <a:pt x="4274279" y="0"/>
                </a:lnTo>
                <a:lnTo>
                  <a:pt x="4274279" y="6020655"/>
                </a:lnTo>
                <a:lnTo>
                  <a:pt x="0" y="602065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1" name="Freeform 11"/>
          <p:cNvSpPr/>
          <p:nvPr/>
        </p:nvSpPr>
        <p:spPr>
          <a:xfrm>
            <a:off x="11656557" y="3713895"/>
            <a:ext cx="4274279" cy="6020655"/>
          </a:xfrm>
          <a:custGeom>
            <a:avLst/>
            <a:gdLst/>
            <a:ahLst/>
            <a:cxnLst/>
            <a:rect l="l" t="t" r="r" b="b"/>
            <a:pathLst>
              <a:path w="4274279" h="6020655">
                <a:moveTo>
                  <a:pt x="0" y="0"/>
                </a:moveTo>
                <a:lnTo>
                  <a:pt x="4274279" y="0"/>
                </a:lnTo>
                <a:lnTo>
                  <a:pt x="4274279" y="6020655"/>
                </a:lnTo>
                <a:lnTo>
                  <a:pt x="0" y="602065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2" name="Freeform 12"/>
          <p:cNvSpPr/>
          <p:nvPr/>
        </p:nvSpPr>
        <p:spPr>
          <a:xfrm>
            <a:off x="14013717" y="3652626"/>
            <a:ext cx="4274279" cy="6020655"/>
          </a:xfrm>
          <a:custGeom>
            <a:avLst/>
            <a:gdLst/>
            <a:ahLst/>
            <a:cxnLst/>
            <a:rect l="l" t="t" r="r" b="b"/>
            <a:pathLst>
              <a:path w="4274279" h="6020655">
                <a:moveTo>
                  <a:pt x="0" y="0"/>
                </a:moveTo>
                <a:lnTo>
                  <a:pt x="4274279" y="0"/>
                </a:lnTo>
                <a:lnTo>
                  <a:pt x="4274279" y="6020655"/>
                </a:lnTo>
                <a:lnTo>
                  <a:pt x="0" y="602065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13" name="Group 13"/>
          <p:cNvGrpSpPr/>
          <p:nvPr/>
        </p:nvGrpSpPr>
        <p:grpSpPr>
          <a:xfrm>
            <a:off x="1597576" y="1139258"/>
            <a:ext cx="5353406" cy="7647722"/>
            <a:chOff x="0" y="0"/>
            <a:chExt cx="4445000" cy="63500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4445000" cy="6350000"/>
            </a:xfrm>
            <a:custGeom>
              <a:avLst/>
              <a:gdLst/>
              <a:ahLst/>
              <a:cxnLst/>
              <a:rect l="l" t="t" r="r" b="b"/>
              <a:pathLst>
                <a:path w="4445000" h="6350000">
                  <a:moveTo>
                    <a:pt x="3429000" y="6350000"/>
                  </a:moveTo>
                  <a:lnTo>
                    <a:pt x="1016000" y="6350000"/>
                  </a:lnTo>
                  <a:cubicBezTo>
                    <a:pt x="454660" y="6350000"/>
                    <a:pt x="0" y="5895340"/>
                    <a:pt x="0" y="5334000"/>
                  </a:cubicBezTo>
                  <a:lnTo>
                    <a:pt x="0" y="1016000"/>
                  </a:lnTo>
                  <a:cubicBezTo>
                    <a:pt x="0" y="454660"/>
                    <a:pt x="454660" y="0"/>
                    <a:pt x="1016000" y="0"/>
                  </a:cubicBezTo>
                  <a:lnTo>
                    <a:pt x="3429000" y="0"/>
                  </a:lnTo>
                  <a:cubicBezTo>
                    <a:pt x="3990340" y="0"/>
                    <a:pt x="4445000" y="454660"/>
                    <a:pt x="4445000" y="1016000"/>
                  </a:cubicBezTo>
                  <a:lnTo>
                    <a:pt x="4445000" y="5334000"/>
                  </a:lnTo>
                  <a:cubicBezTo>
                    <a:pt x="4445000" y="5895340"/>
                    <a:pt x="3990340" y="6350000"/>
                    <a:pt x="3429000" y="6350000"/>
                  </a:cubicBezTo>
                  <a:close/>
                </a:path>
              </a:pathLst>
            </a:custGeom>
            <a:blipFill>
              <a:blip r:embed="rId3"/>
              <a:stretch>
                <a:fillRect l="-9367" r="-110624"/>
              </a:stretch>
            </a:blipFill>
            <a:ln w="19050" cap="sq">
              <a:solidFill>
                <a:srgbClr val="82BA26"/>
              </a:solidFill>
              <a:prstDash val="solid"/>
              <a:miter/>
            </a:ln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7198226" y="7912529"/>
            <a:ext cx="10123325" cy="11875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817"/>
              </a:lnSpc>
            </a:pPr>
            <a:r>
              <a:rPr lang="pl-PL" sz="3211" dirty="0" err="1">
                <a:solidFill>
                  <a:srgbClr val="000000">
                    <a:alpha val="57647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Lasst</a:t>
            </a:r>
            <a:r>
              <a:rPr lang="pl-PL" sz="3211" dirty="0">
                <a:solidFill>
                  <a:srgbClr val="000000">
                    <a:alpha val="57647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pl-PL" sz="3211" dirty="0" err="1">
                <a:solidFill>
                  <a:srgbClr val="000000">
                    <a:alpha val="57647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uns</a:t>
            </a:r>
            <a:r>
              <a:rPr lang="pl-PL" sz="3211" dirty="0">
                <a:solidFill>
                  <a:srgbClr val="000000">
                    <a:alpha val="57647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pl-PL" sz="3211" dirty="0" err="1">
                <a:solidFill>
                  <a:srgbClr val="000000">
                    <a:alpha val="57647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gemeinsam</a:t>
            </a:r>
            <a:r>
              <a:rPr lang="pl-PL" sz="3211" dirty="0">
                <a:solidFill>
                  <a:srgbClr val="000000">
                    <a:alpha val="57647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pl-PL" sz="3211" dirty="0" err="1">
                <a:solidFill>
                  <a:srgbClr val="000000">
                    <a:alpha val="57647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eine</a:t>
            </a:r>
            <a:r>
              <a:rPr lang="pl-PL" sz="3211" dirty="0">
                <a:solidFill>
                  <a:srgbClr val="000000">
                    <a:alpha val="57647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pl-PL" sz="3211" dirty="0" err="1">
                <a:solidFill>
                  <a:srgbClr val="000000">
                    <a:alpha val="57647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Zukunft</a:t>
            </a:r>
            <a:r>
              <a:rPr lang="pl-PL" sz="3211" dirty="0">
                <a:solidFill>
                  <a:srgbClr val="000000">
                    <a:alpha val="57647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 im </a:t>
            </a:r>
            <a:r>
              <a:rPr lang="pl-PL" sz="3211" dirty="0" err="1">
                <a:solidFill>
                  <a:srgbClr val="000000">
                    <a:alpha val="57647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Einklang</a:t>
            </a:r>
            <a:r>
              <a:rPr lang="pl-PL" sz="3211" dirty="0">
                <a:solidFill>
                  <a:srgbClr val="000000">
                    <a:alpha val="57647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 mit Natur </a:t>
            </a:r>
            <a:r>
              <a:rPr lang="pl-PL" sz="3211" dirty="0" err="1">
                <a:solidFill>
                  <a:srgbClr val="000000">
                    <a:alpha val="57647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und</a:t>
            </a:r>
            <a:r>
              <a:rPr lang="pl-PL" sz="3211" dirty="0">
                <a:solidFill>
                  <a:srgbClr val="000000">
                    <a:alpha val="57647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pl-PL" sz="3211" dirty="0" err="1">
                <a:solidFill>
                  <a:srgbClr val="000000">
                    <a:alpha val="57647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Wirtschaft</a:t>
            </a:r>
            <a:r>
              <a:rPr lang="pl-PL" sz="3211" dirty="0">
                <a:solidFill>
                  <a:srgbClr val="000000">
                    <a:alpha val="57647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pl-PL" sz="3211" dirty="0" err="1">
                <a:solidFill>
                  <a:srgbClr val="000000">
                    <a:alpha val="57647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gestalten</a:t>
            </a:r>
            <a:r>
              <a:rPr lang="en-US" sz="3211" dirty="0">
                <a:solidFill>
                  <a:srgbClr val="000000">
                    <a:alpha val="57647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! ♻️🌿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7518334" y="5117435"/>
            <a:ext cx="9371624" cy="25128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321"/>
              </a:lnSpc>
            </a:pPr>
            <a:r>
              <a:rPr lang="en-US" sz="2214" dirty="0">
                <a:solidFill>
                  <a:srgbClr val="000000">
                    <a:alpha val="57647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pl-PL" sz="2214" dirty="0" err="1">
                <a:solidFill>
                  <a:srgbClr val="000000">
                    <a:alpha val="57647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Bei</a:t>
            </a:r>
            <a:r>
              <a:rPr lang="pl-PL" sz="2214" dirty="0">
                <a:solidFill>
                  <a:srgbClr val="000000">
                    <a:alpha val="57647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pl-PL" sz="2214" dirty="0" err="1">
                <a:solidFill>
                  <a:srgbClr val="000000">
                    <a:alpha val="57647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Spacebox</a:t>
            </a:r>
            <a:r>
              <a:rPr lang="pl-PL" sz="2214" dirty="0">
                <a:solidFill>
                  <a:srgbClr val="000000">
                    <a:alpha val="57647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pl-PL" sz="2214" dirty="0" err="1">
                <a:solidFill>
                  <a:srgbClr val="000000">
                    <a:alpha val="57647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verbinden</a:t>
            </a:r>
            <a:r>
              <a:rPr lang="pl-PL" sz="2214" dirty="0">
                <a:solidFill>
                  <a:srgbClr val="000000">
                    <a:alpha val="57647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 wir  </a:t>
            </a:r>
            <a:r>
              <a:rPr lang="pl-PL" sz="2214" dirty="0" err="1">
                <a:solidFill>
                  <a:srgbClr val="000000">
                    <a:alpha val="57647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Umweltschutz</a:t>
            </a:r>
            <a:r>
              <a:rPr lang="pl-PL" sz="2214" dirty="0">
                <a:solidFill>
                  <a:srgbClr val="000000">
                    <a:alpha val="57647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 mit </a:t>
            </a:r>
            <a:r>
              <a:rPr lang="pl-PL" sz="2214" dirty="0" err="1">
                <a:solidFill>
                  <a:srgbClr val="000000">
                    <a:alpha val="57647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Wirtschaftlichkeit</a:t>
            </a:r>
            <a:r>
              <a:rPr lang="pl-PL" sz="2214" dirty="0">
                <a:solidFill>
                  <a:srgbClr val="000000">
                    <a:alpha val="57647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. Wir </a:t>
            </a:r>
            <a:r>
              <a:rPr lang="pl-PL" sz="2214" dirty="0" err="1">
                <a:solidFill>
                  <a:srgbClr val="000000">
                    <a:alpha val="57647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verwenden</a:t>
            </a:r>
            <a:r>
              <a:rPr lang="pl-PL" sz="2214" dirty="0">
                <a:solidFill>
                  <a:srgbClr val="000000">
                    <a:alpha val="57647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pl-PL" sz="2214" dirty="0" err="1">
                <a:solidFill>
                  <a:srgbClr val="000000">
                    <a:alpha val="57647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zu</a:t>
            </a:r>
            <a:r>
              <a:rPr lang="pl-PL" sz="2214" dirty="0">
                <a:solidFill>
                  <a:srgbClr val="000000">
                    <a:alpha val="57647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pl-PL" sz="2214" dirty="0" err="1">
                <a:solidFill>
                  <a:srgbClr val="000000">
                    <a:alpha val="57647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mehr</a:t>
            </a:r>
            <a:r>
              <a:rPr lang="pl-PL" sz="2214" dirty="0">
                <a:solidFill>
                  <a:srgbClr val="000000">
                    <a:alpha val="57647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pl-PL" sz="2214" dirty="0" err="1">
                <a:solidFill>
                  <a:srgbClr val="000000">
                    <a:alpha val="57647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als</a:t>
            </a:r>
            <a:r>
              <a:rPr lang="pl-PL" sz="2214" dirty="0">
                <a:solidFill>
                  <a:srgbClr val="000000">
                    <a:alpha val="57647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 80% </a:t>
            </a:r>
            <a:r>
              <a:rPr lang="pl-PL" sz="2214" dirty="0" err="1">
                <a:solidFill>
                  <a:srgbClr val="000000">
                    <a:alpha val="57647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recycelte</a:t>
            </a:r>
            <a:r>
              <a:rPr lang="pl-PL" sz="2214" dirty="0">
                <a:solidFill>
                  <a:srgbClr val="000000">
                    <a:alpha val="57647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pl-PL" sz="2214" dirty="0" err="1">
                <a:solidFill>
                  <a:srgbClr val="000000">
                    <a:alpha val="57647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Rohstoffe</a:t>
            </a:r>
            <a:r>
              <a:rPr lang="pl-PL" sz="2214" dirty="0">
                <a:solidFill>
                  <a:srgbClr val="000000">
                    <a:alpha val="57647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, was </a:t>
            </a:r>
            <a:r>
              <a:rPr lang="pl-PL" sz="2214" dirty="0" err="1">
                <a:solidFill>
                  <a:srgbClr val="000000">
                    <a:alpha val="57647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Abfall</a:t>
            </a:r>
            <a:r>
              <a:rPr lang="pl-PL" sz="2214" dirty="0">
                <a:solidFill>
                  <a:srgbClr val="000000">
                    <a:alpha val="57647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pl-PL" sz="2214" dirty="0" err="1">
                <a:solidFill>
                  <a:srgbClr val="000000">
                    <a:alpha val="57647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reduziert</a:t>
            </a:r>
            <a:r>
              <a:rPr lang="pl-PL" sz="2214" dirty="0">
                <a:solidFill>
                  <a:srgbClr val="000000">
                    <a:alpha val="57647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, W</a:t>
            </a:r>
            <a:r>
              <a:rPr lang="de-DE" sz="2214" dirty="0" err="1">
                <a:solidFill>
                  <a:srgbClr val="000000">
                    <a:alpha val="57647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älder</a:t>
            </a:r>
            <a:r>
              <a:rPr lang="de-DE" sz="2214" dirty="0">
                <a:solidFill>
                  <a:srgbClr val="000000">
                    <a:alpha val="57647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 schützt und CO2</a:t>
            </a:r>
            <a:r>
              <a:rPr lang="pl-PL" sz="2214" dirty="0">
                <a:solidFill>
                  <a:srgbClr val="000000">
                    <a:alpha val="57647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-</a:t>
            </a:r>
            <a:r>
              <a:rPr lang="pl-PL" sz="2214" dirty="0" err="1">
                <a:solidFill>
                  <a:srgbClr val="000000">
                    <a:alpha val="57647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Emisionen</a:t>
            </a:r>
            <a:r>
              <a:rPr lang="pl-PL" sz="2214" dirty="0">
                <a:solidFill>
                  <a:srgbClr val="000000">
                    <a:alpha val="57647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pl-PL" sz="2214" dirty="0" err="1">
                <a:solidFill>
                  <a:srgbClr val="000000">
                    <a:alpha val="57647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verringert</a:t>
            </a:r>
            <a:r>
              <a:rPr lang="pl-PL" sz="2214" dirty="0">
                <a:solidFill>
                  <a:srgbClr val="000000">
                    <a:alpha val="57647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. Das </a:t>
            </a:r>
            <a:r>
              <a:rPr lang="pl-PL" sz="2214" dirty="0" err="1">
                <a:solidFill>
                  <a:srgbClr val="000000">
                    <a:alpha val="57647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macht</a:t>
            </a:r>
            <a:r>
              <a:rPr lang="pl-PL" sz="2214" dirty="0">
                <a:solidFill>
                  <a:srgbClr val="000000">
                    <a:alpha val="57647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pl-PL" sz="2214" dirty="0" err="1">
                <a:solidFill>
                  <a:srgbClr val="000000">
                    <a:alpha val="57647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unsere</a:t>
            </a:r>
            <a:r>
              <a:rPr lang="pl-PL" sz="2214" dirty="0">
                <a:solidFill>
                  <a:srgbClr val="000000">
                    <a:alpha val="57647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pl-PL" sz="2214" dirty="0" err="1">
                <a:solidFill>
                  <a:srgbClr val="000000">
                    <a:alpha val="57647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Produkte</a:t>
            </a:r>
            <a:r>
              <a:rPr lang="pl-PL" sz="2214" dirty="0">
                <a:solidFill>
                  <a:srgbClr val="000000">
                    <a:alpha val="57647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pl-PL" sz="2214" dirty="0" err="1">
                <a:solidFill>
                  <a:srgbClr val="000000">
                    <a:alpha val="57647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nicht</a:t>
            </a:r>
            <a:r>
              <a:rPr lang="pl-PL" sz="2214" dirty="0">
                <a:solidFill>
                  <a:srgbClr val="000000">
                    <a:alpha val="57647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 nur </a:t>
            </a:r>
            <a:r>
              <a:rPr lang="pl-PL" sz="2214" dirty="0" err="1">
                <a:solidFill>
                  <a:srgbClr val="000000">
                    <a:alpha val="57647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umweltfreundlich</a:t>
            </a:r>
            <a:r>
              <a:rPr lang="pl-PL" sz="2214" dirty="0">
                <a:solidFill>
                  <a:srgbClr val="000000">
                    <a:alpha val="57647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pl-PL" sz="2214" dirty="0" err="1">
                <a:solidFill>
                  <a:srgbClr val="000000">
                    <a:alpha val="57647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sondern</a:t>
            </a:r>
            <a:r>
              <a:rPr lang="pl-PL" sz="2214" dirty="0">
                <a:solidFill>
                  <a:srgbClr val="000000">
                    <a:alpha val="57647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pl-PL" sz="2214" dirty="0" err="1">
                <a:solidFill>
                  <a:srgbClr val="000000">
                    <a:alpha val="57647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auch</a:t>
            </a:r>
            <a:r>
              <a:rPr lang="pl-PL" sz="2214" dirty="0">
                <a:solidFill>
                  <a:srgbClr val="000000">
                    <a:alpha val="57647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pl-PL" sz="2214" dirty="0" err="1">
                <a:solidFill>
                  <a:srgbClr val="000000">
                    <a:alpha val="57647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erschwinglicher</a:t>
            </a:r>
            <a:r>
              <a:rPr lang="pl-PL" sz="2214" dirty="0">
                <a:solidFill>
                  <a:srgbClr val="000000">
                    <a:alpha val="57647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 – </a:t>
            </a:r>
            <a:r>
              <a:rPr lang="pl-PL" sz="2214" dirty="0" err="1">
                <a:solidFill>
                  <a:srgbClr val="000000">
                    <a:alpha val="57647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denn</a:t>
            </a:r>
            <a:r>
              <a:rPr lang="pl-PL" sz="2214" dirty="0">
                <a:solidFill>
                  <a:srgbClr val="000000">
                    <a:alpha val="57647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pl-PL" sz="2214" dirty="0" err="1">
                <a:solidFill>
                  <a:srgbClr val="000000">
                    <a:alpha val="57647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Nachhaltigkeit</a:t>
            </a:r>
            <a:r>
              <a:rPr lang="pl-PL" sz="2214" dirty="0">
                <a:solidFill>
                  <a:srgbClr val="000000">
                    <a:alpha val="57647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pl-PL" sz="2214" dirty="0" err="1">
                <a:solidFill>
                  <a:srgbClr val="000000">
                    <a:alpha val="57647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bedeutet</a:t>
            </a:r>
            <a:r>
              <a:rPr lang="pl-PL" sz="2214" dirty="0">
                <a:solidFill>
                  <a:srgbClr val="000000">
                    <a:alpha val="57647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pl-PL" sz="2214" dirty="0" err="1">
                <a:solidFill>
                  <a:srgbClr val="000000">
                    <a:alpha val="57647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auch</a:t>
            </a:r>
            <a:r>
              <a:rPr lang="pl-PL" sz="2214" dirty="0">
                <a:solidFill>
                  <a:srgbClr val="000000">
                    <a:alpha val="57647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pl-PL" sz="2214" dirty="0" err="1">
                <a:solidFill>
                  <a:srgbClr val="000000">
                    <a:alpha val="57647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sinnvoll</a:t>
            </a:r>
            <a:r>
              <a:rPr lang="pl-PL" sz="2214" dirty="0">
                <a:solidFill>
                  <a:srgbClr val="000000">
                    <a:alpha val="57647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 mit </a:t>
            </a:r>
            <a:r>
              <a:rPr lang="pl-PL" sz="2214" dirty="0" err="1">
                <a:solidFill>
                  <a:srgbClr val="000000">
                    <a:alpha val="57647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Ressourcen</a:t>
            </a:r>
            <a:r>
              <a:rPr lang="pl-PL" sz="2214" dirty="0">
                <a:solidFill>
                  <a:srgbClr val="000000">
                    <a:alpha val="57647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pl-PL" sz="2214" dirty="0" err="1">
                <a:solidFill>
                  <a:srgbClr val="000000">
                    <a:alpha val="57647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umzugegen</a:t>
            </a:r>
            <a:r>
              <a:rPr lang="pl-PL" sz="2214" dirty="0">
                <a:solidFill>
                  <a:srgbClr val="000000">
                    <a:alpha val="57647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.</a:t>
            </a:r>
            <a:endParaRPr lang="en-US" sz="2214" dirty="0">
              <a:solidFill>
                <a:srgbClr val="000000">
                  <a:alpha val="57647"/>
                </a:srgbClr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7574077" y="2345777"/>
            <a:ext cx="10123325" cy="19492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7600"/>
              </a:lnSpc>
            </a:pPr>
            <a:r>
              <a:rPr lang="en-US" sz="7755" b="1" dirty="0">
                <a:solidFill>
                  <a:srgbClr val="82BA26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SPACEBOX – </a:t>
            </a:r>
            <a:r>
              <a:rPr lang="pl-PL" sz="7755" b="1" dirty="0" err="1">
                <a:solidFill>
                  <a:srgbClr val="82BA26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umweltfreundlich</a:t>
            </a:r>
            <a:r>
              <a:rPr lang="pl-PL" sz="7755" b="1" dirty="0">
                <a:solidFill>
                  <a:srgbClr val="82BA26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 </a:t>
            </a:r>
            <a:r>
              <a:rPr lang="pl-PL" sz="7755" b="1" dirty="0" err="1">
                <a:solidFill>
                  <a:srgbClr val="82BA26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und</a:t>
            </a:r>
            <a:r>
              <a:rPr lang="pl-PL" sz="7755" b="1" dirty="0">
                <a:solidFill>
                  <a:srgbClr val="82BA26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 </a:t>
            </a:r>
            <a:r>
              <a:rPr lang="pl-PL" sz="7755" b="1" dirty="0" err="1">
                <a:solidFill>
                  <a:srgbClr val="82BA26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sparsam</a:t>
            </a:r>
            <a:r>
              <a:rPr lang="pl-PL" sz="7755" b="1" dirty="0">
                <a:solidFill>
                  <a:srgbClr val="82BA26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 </a:t>
            </a:r>
            <a:r>
              <a:rPr lang="pl-PL" sz="7755" b="1" dirty="0" err="1">
                <a:solidFill>
                  <a:srgbClr val="82BA26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zugleich</a:t>
            </a:r>
            <a:endParaRPr lang="en-US" sz="7755" b="1" dirty="0">
              <a:solidFill>
                <a:srgbClr val="82BA26"/>
              </a:solidFill>
              <a:latin typeface="Bebas Neue Bold"/>
              <a:ea typeface="Bebas Neue Bold"/>
              <a:cs typeface="Bebas Neue Bold"/>
              <a:sym typeface="Bebas Neue Bold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7574077" y="4497059"/>
            <a:ext cx="9371624" cy="487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009"/>
              </a:lnSpc>
              <a:spcBef>
                <a:spcPct val="0"/>
              </a:spcBef>
            </a:pPr>
            <a:r>
              <a:rPr lang="de-DE" sz="2863" spc="85" dirty="0">
                <a:solidFill>
                  <a:srgbClr val="435415"/>
                </a:solidFill>
                <a:latin typeface="Poppins"/>
                <a:ea typeface="Poppins"/>
                <a:cs typeface="Poppins"/>
                <a:sym typeface="Poppins"/>
              </a:rPr>
              <a:t>Ökologische und wiederverwendbare Produkte </a:t>
            </a:r>
            <a:endParaRPr lang="en-US" sz="2863" spc="85" dirty="0">
              <a:solidFill>
                <a:srgbClr val="435415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15748244" y="19753"/>
            <a:ext cx="2283428" cy="512944"/>
          </a:xfrm>
          <a:custGeom>
            <a:avLst/>
            <a:gdLst/>
            <a:ahLst/>
            <a:cxnLst/>
            <a:rect l="l" t="t" r="r" b="b"/>
            <a:pathLst>
              <a:path w="2283428" h="512944">
                <a:moveTo>
                  <a:pt x="0" y="0"/>
                </a:moveTo>
                <a:lnTo>
                  <a:pt x="2283428" y="0"/>
                </a:lnTo>
                <a:lnTo>
                  <a:pt x="2283428" y="512944"/>
                </a:lnTo>
                <a:lnTo>
                  <a:pt x="0" y="51294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552450"/>
            <a:chOff x="0" y="0"/>
            <a:chExt cx="4816593" cy="14550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145501"/>
            </a:xfrm>
            <a:custGeom>
              <a:avLst/>
              <a:gdLst/>
              <a:ahLst/>
              <a:cxnLst/>
              <a:rect l="l" t="t" r="r" b="b"/>
              <a:pathLst>
                <a:path w="4816592" h="145501">
                  <a:moveTo>
                    <a:pt x="0" y="0"/>
                  </a:moveTo>
                  <a:lnTo>
                    <a:pt x="4816592" y="0"/>
                  </a:lnTo>
                  <a:lnTo>
                    <a:pt x="4816592" y="145501"/>
                  </a:lnTo>
                  <a:lnTo>
                    <a:pt x="0" y="145501"/>
                  </a:lnTo>
                  <a:close/>
                </a:path>
              </a:pathLst>
            </a:custGeom>
            <a:solidFill>
              <a:srgbClr val="404F54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1836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9734550"/>
            <a:ext cx="18288000" cy="552450"/>
            <a:chOff x="0" y="0"/>
            <a:chExt cx="4816593" cy="14550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816592" cy="145501"/>
            </a:xfrm>
            <a:custGeom>
              <a:avLst/>
              <a:gdLst/>
              <a:ahLst/>
              <a:cxnLst/>
              <a:rect l="l" t="t" r="r" b="b"/>
              <a:pathLst>
                <a:path w="4816592" h="145501">
                  <a:moveTo>
                    <a:pt x="0" y="0"/>
                  </a:moveTo>
                  <a:lnTo>
                    <a:pt x="4816592" y="0"/>
                  </a:lnTo>
                  <a:lnTo>
                    <a:pt x="4816592" y="145501"/>
                  </a:lnTo>
                  <a:lnTo>
                    <a:pt x="0" y="145501"/>
                  </a:lnTo>
                  <a:close/>
                </a:path>
              </a:pathLst>
            </a:custGeom>
            <a:solidFill>
              <a:srgbClr val="82BA26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816593" cy="1836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0" y="3713895"/>
            <a:ext cx="4274279" cy="6020655"/>
          </a:xfrm>
          <a:custGeom>
            <a:avLst/>
            <a:gdLst/>
            <a:ahLst/>
            <a:cxnLst/>
            <a:rect l="l" t="t" r="r" b="b"/>
            <a:pathLst>
              <a:path w="4274279" h="6020655">
                <a:moveTo>
                  <a:pt x="0" y="0"/>
                </a:moveTo>
                <a:lnTo>
                  <a:pt x="4274279" y="0"/>
                </a:lnTo>
                <a:lnTo>
                  <a:pt x="4274279" y="6020655"/>
                </a:lnTo>
                <a:lnTo>
                  <a:pt x="0" y="602065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9" name="Freeform 9"/>
          <p:cNvSpPr/>
          <p:nvPr/>
        </p:nvSpPr>
        <p:spPr>
          <a:xfrm>
            <a:off x="3890392" y="3713895"/>
            <a:ext cx="4274279" cy="6020655"/>
          </a:xfrm>
          <a:custGeom>
            <a:avLst/>
            <a:gdLst/>
            <a:ahLst/>
            <a:cxnLst/>
            <a:rect l="l" t="t" r="r" b="b"/>
            <a:pathLst>
              <a:path w="4274279" h="6020655">
                <a:moveTo>
                  <a:pt x="0" y="0"/>
                </a:moveTo>
                <a:lnTo>
                  <a:pt x="4274279" y="0"/>
                </a:lnTo>
                <a:lnTo>
                  <a:pt x="4274279" y="6020655"/>
                </a:lnTo>
                <a:lnTo>
                  <a:pt x="0" y="602065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0" name="Freeform 10"/>
          <p:cNvSpPr/>
          <p:nvPr/>
        </p:nvSpPr>
        <p:spPr>
          <a:xfrm>
            <a:off x="7780783" y="3713895"/>
            <a:ext cx="4274279" cy="6020655"/>
          </a:xfrm>
          <a:custGeom>
            <a:avLst/>
            <a:gdLst/>
            <a:ahLst/>
            <a:cxnLst/>
            <a:rect l="l" t="t" r="r" b="b"/>
            <a:pathLst>
              <a:path w="4274279" h="6020655">
                <a:moveTo>
                  <a:pt x="0" y="0"/>
                </a:moveTo>
                <a:lnTo>
                  <a:pt x="4274279" y="0"/>
                </a:lnTo>
                <a:lnTo>
                  <a:pt x="4274279" y="6020655"/>
                </a:lnTo>
                <a:lnTo>
                  <a:pt x="0" y="602065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1" name="Freeform 11"/>
          <p:cNvSpPr/>
          <p:nvPr/>
        </p:nvSpPr>
        <p:spPr>
          <a:xfrm>
            <a:off x="11656557" y="3713895"/>
            <a:ext cx="4274279" cy="6020655"/>
          </a:xfrm>
          <a:custGeom>
            <a:avLst/>
            <a:gdLst/>
            <a:ahLst/>
            <a:cxnLst/>
            <a:rect l="l" t="t" r="r" b="b"/>
            <a:pathLst>
              <a:path w="4274279" h="6020655">
                <a:moveTo>
                  <a:pt x="0" y="0"/>
                </a:moveTo>
                <a:lnTo>
                  <a:pt x="4274279" y="0"/>
                </a:lnTo>
                <a:lnTo>
                  <a:pt x="4274279" y="6020655"/>
                </a:lnTo>
                <a:lnTo>
                  <a:pt x="0" y="602065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2" name="Freeform 12"/>
          <p:cNvSpPr/>
          <p:nvPr/>
        </p:nvSpPr>
        <p:spPr>
          <a:xfrm>
            <a:off x="14011470" y="3713895"/>
            <a:ext cx="4274279" cy="6020655"/>
          </a:xfrm>
          <a:custGeom>
            <a:avLst/>
            <a:gdLst/>
            <a:ahLst/>
            <a:cxnLst/>
            <a:rect l="l" t="t" r="r" b="b"/>
            <a:pathLst>
              <a:path w="4274279" h="6020655">
                <a:moveTo>
                  <a:pt x="0" y="0"/>
                </a:moveTo>
                <a:lnTo>
                  <a:pt x="4274279" y="0"/>
                </a:lnTo>
                <a:lnTo>
                  <a:pt x="4274279" y="6020655"/>
                </a:lnTo>
                <a:lnTo>
                  <a:pt x="0" y="602065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3" name="TextBox 13"/>
          <p:cNvSpPr txBox="1"/>
          <p:nvPr/>
        </p:nvSpPr>
        <p:spPr>
          <a:xfrm rot="5400000">
            <a:off x="4812450" y="4225978"/>
            <a:ext cx="2976650" cy="3038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73"/>
              </a:lnSpc>
            </a:pPr>
            <a:r>
              <a:rPr lang="en-US" sz="3695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Obieg zamknięty · Closing the loop · </a:t>
            </a:r>
          </a:p>
        </p:txBody>
      </p:sp>
      <p:sp>
        <p:nvSpPr>
          <p:cNvPr id="14" name="Freeform 14"/>
          <p:cNvSpPr/>
          <p:nvPr/>
        </p:nvSpPr>
        <p:spPr>
          <a:xfrm>
            <a:off x="5276049" y="4753687"/>
            <a:ext cx="1982776" cy="1982776"/>
          </a:xfrm>
          <a:custGeom>
            <a:avLst/>
            <a:gdLst/>
            <a:ahLst/>
            <a:cxnLst/>
            <a:rect l="l" t="t" r="r" b="b"/>
            <a:pathLst>
              <a:path w="1982776" h="1982776">
                <a:moveTo>
                  <a:pt x="0" y="0"/>
                </a:moveTo>
                <a:lnTo>
                  <a:pt x="1982776" y="0"/>
                </a:lnTo>
                <a:lnTo>
                  <a:pt x="1982776" y="1982776"/>
                </a:lnTo>
                <a:lnTo>
                  <a:pt x="0" y="198277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5" name="Freeform 15"/>
          <p:cNvSpPr/>
          <p:nvPr/>
        </p:nvSpPr>
        <p:spPr>
          <a:xfrm rot="-9305367">
            <a:off x="2355903" y="7698863"/>
            <a:ext cx="3068976" cy="872714"/>
          </a:xfrm>
          <a:custGeom>
            <a:avLst/>
            <a:gdLst/>
            <a:ahLst/>
            <a:cxnLst/>
            <a:rect l="l" t="t" r="r" b="b"/>
            <a:pathLst>
              <a:path w="3068976" h="872714">
                <a:moveTo>
                  <a:pt x="0" y="0"/>
                </a:moveTo>
                <a:lnTo>
                  <a:pt x="3068977" y="0"/>
                </a:lnTo>
                <a:lnTo>
                  <a:pt x="3068977" y="872714"/>
                </a:lnTo>
                <a:lnTo>
                  <a:pt x="0" y="8727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6" name="TextBox 16"/>
          <p:cNvSpPr txBox="1"/>
          <p:nvPr/>
        </p:nvSpPr>
        <p:spPr>
          <a:xfrm>
            <a:off x="2349558" y="959993"/>
            <a:ext cx="9156642" cy="9746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7600"/>
              </a:lnSpc>
            </a:pPr>
            <a:r>
              <a:rPr lang="pl-PL" sz="7755" b="1" dirty="0">
                <a:solidFill>
                  <a:srgbClr val="82BA26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Der </a:t>
            </a:r>
            <a:r>
              <a:rPr lang="pl-PL" sz="7755" b="1" dirty="0" err="1">
                <a:solidFill>
                  <a:srgbClr val="82BA26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unendliche</a:t>
            </a:r>
            <a:r>
              <a:rPr lang="pl-PL" sz="7755" b="1" dirty="0">
                <a:solidFill>
                  <a:srgbClr val="82BA26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 </a:t>
            </a:r>
            <a:r>
              <a:rPr lang="pl-PL" sz="7755" b="1" dirty="0" err="1">
                <a:solidFill>
                  <a:srgbClr val="82BA26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Kreislauf</a:t>
            </a:r>
            <a:endParaRPr lang="en-US" sz="7755" b="1" dirty="0">
              <a:solidFill>
                <a:srgbClr val="82BA26"/>
              </a:solidFill>
              <a:latin typeface="Bebas Neue Bold"/>
              <a:ea typeface="Bebas Neue Bold"/>
              <a:cs typeface="Bebas Neue Bold"/>
              <a:sym typeface="Bebas Neue Bold"/>
            </a:endParaRPr>
          </a:p>
        </p:txBody>
      </p:sp>
      <p:sp>
        <p:nvSpPr>
          <p:cNvPr id="17" name="Freeform 17"/>
          <p:cNvSpPr/>
          <p:nvPr/>
        </p:nvSpPr>
        <p:spPr>
          <a:xfrm rot="-3592818">
            <a:off x="1423071" y="3792853"/>
            <a:ext cx="3262664" cy="927793"/>
          </a:xfrm>
          <a:custGeom>
            <a:avLst/>
            <a:gdLst/>
            <a:ahLst/>
            <a:cxnLst/>
            <a:rect l="l" t="t" r="r" b="b"/>
            <a:pathLst>
              <a:path w="3262664" h="927793">
                <a:moveTo>
                  <a:pt x="0" y="0"/>
                </a:moveTo>
                <a:lnTo>
                  <a:pt x="3262664" y="0"/>
                </a:lnTo>
                <a:lnTo>
                  <a:pt x="3262664" y="927793"/>
                </a:lnTo>
                <a:lnTo>
                  <a:pt x="0" y="92779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8" name="Freeform 18"/>
          <p:cNvSpPr/>
          <p:nvPr/>
        </p:nvSpPr>
        <p:spPr>
          <a:xfrm rot="7074006">
            <a:off x="7624176" y="6965155"/>
            <a:ext cx="3110759" cy="884596"/>
          </a:xfrm>
          <a:custGeom>
            <a:avLst/>
            <a:gdLst/>
            <a:ahLst/>
            <a:cxnLst/>
            <a:rect l="l" t="t" r="r" b="b"/>
            <a:pathLst>
              <a:path w="3110759" h="884596">
                <a:moveTo>
                  <a:pt x="0" y="0"/>
                </a:moveTo>
                <a:lnTo>
                  <a:pt x="3110759" y="0"/>
                </a:lnTo>
                <a:lnTo>
                  <a:pt x="3110759" y="884596"/>
                </a:lnTo>
                <a:lnTo>
                  <a:pt x="0" y="88459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9" name="Freeform 19"/>
          <p:cNvSpPr/>
          <p:nvPr/>
        </p:nvSpPr>
        <p:spPr>
          <a:xfrm rot="1719400">
            <a:off x="6589143" y="3021168"/>
            <a:ext cx="3254533" cy="925480"/>
          </a:xfrm>
          <a:custGeom>
            <a:avLst/>
            <a:gdLst/>
            <a:ahLst/>
            <a:cxnLst/>
            <a:rect l="l" t="t" r="r" b="b"/>
            <a:pathLst>
              <a:path w="3254533" h="925480">
                <a:moveTo>
                  <a:pt x="0" y="0"/>
                </a:moveTo>
                <a:lnTo>
                  <a:pt x="3254533" y="0"/>
                </a:lnTo>
                <a:lnTo>
                  <a:pt x="3254533" y="925480"/>
                </a:lnTo>
                <a:lnTo>
                  <a:pt x="0" y="9254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20" name="Freeform 20"/>
          <p:cNvSpPr/>
          <p:nvPr/>
        </p:nvSpPr>
        <p:spPr>
          <a:xfrm rot="-1991242">
            <a:off x="9818850" y="2393222"/>
            <a:ext cx="4368619" cy="1421050"/>
          </a:xfrm>
          <a:custGeom>
            <a:avLst/>
            <a:gdLst/>
            <a:ahLst/>
            <a:cxnLst/>
            <a:rect l="l" t="t" r="r" b="b"/>
            <a:pathLst>
              <a:path w="4368619" h="1421050">
                <a:moveTo>
                  <a:pt x="0" y="0"/>
                </a:moveTo>
                <a:lnTo>
                  <a:pt x="4368618" y="0"/>
                </a:lnTo>
                <a:lnTo>
                  <a:pt x="4368618" y="1421050"/>
                </a:lnTo>
                <a:lnTo>
                  <a:pt x="0" y="142105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21" name="Group 21"/>
          <p:cNvGrpSpPr/>
          <p:nvPr/>
        </p:nvGrpSpPr>
        <p:grpSpPr>
          <a:xfrm>
            <a:off x="12997462" y="1040386"/>
            <a:ext cx="4772969" cy="1041806"/>
            <a:chOff x="0" y="0"/>
            <a:chExt cx="1257078" cy="274385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257078" cy="274385"/>
            </a:xfrm>
            <a:custGeom>
              <a:avLst/>
              <a:gdLst/>
              <a:ahLst/>
              <a:cxnLst/>
              <a:rect l="l" t="t" r="r" b="b"/>
              <a:pathLst>
                <a:path w="1257078" h="274385">
                  <a:moveTo>
                    <a:pt x="32441" y="0"/>
                  </a:moveTo>
                  <a:lnTo>
                    <a:pt x="1224638" y="0"/>
                  </a:lnTo>
                  <a:cubicBezTo>
                    <a:pt x="1233241" y="0"/>
                    <a:pt x="1241493" y="3418"/>
                    <a:pt x="1247577" y="9502"/>
                  </a:cubicBezTo>
                  <a:cubicBezTo>
                    <a:pt x="1253660" y="15585"/>
                    <a:pt x="1257078" y="23837"/>
                    <a:pt x="1257078" y="32441"/>
                  </a:cubicBezTo>
                  <a:lnTo>
                    <a:pt x="1257078" y="241944"/>
                  </a:lnTo>
                  <a:cubicBezTo>
                    <a:pt x="1257078" y="259861"/>
                    <a:pt x="1242554" y="274385"/>
                    <a:pt x="1224638" y="274385"/>
                  </a:cubicBezTo>
                  <a:lnTo>
                    <a:pt x="32441" y="274385"/>
                  </a:lnTo>
                  <a:cubicBezTo>
                    <a:pt x="14524" y="274385"/>
                    <a:pt x="0" y="259861"/>
                    <a:pt x="0" y="241944"/>
                  </a:cubicBezTo>
                  <a:lnTo>
                    <a:pt x="0" y="32441"/>
                  </a:lnTo>
                  <a:cubicBezTo>
                    <a:pt x="0" y="14524"/>
                    <a:pt x="14524" y="0"/>
                    <a:pt x="32441" y="0"/>
                  </a:cubicBezTo>
                  <a:close/>
                </a:path>
              </a:pathLst>
            </a:custGeom>
            <a:solidFill>
              <a:srgbClr val="82BA26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76200"/>
              <a:ext cx="1257078" cy="3505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89"/>
                </a:lnSpc>
              </a:pPr>
              <a:endParaRPr/>
            </a:p>
          </p:txBody>
        </p:sp>
      </p:grpSp>
      <p:sp>
        <p:nvSpPr>
          <p:cNvPr id="24" name="TextBox 24"/>
          <p:cNvSpPr txBox="1"/>
          <p:nvPr/>
        </p:nvSpPr>
        <p:spPr>
          <a:xfrm>
            <a:off x="13085318" y="1041408"/>
            <a:ext cx="4626911" cy="10264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49"/>
              </a:lnSpc>
              <a:spcBef>
                <a:spcPct val="0"/>
              </a:spcBef>
            </a:pPr>
            <a:r>
              <a:rPr lang="pl-PL" sz="2963" b="1" spc="88" dirty="0">
                <a:solidFill>
                  <a:srgbClr val="404F54"/>
                </a:solidFill>
                <a:latin typeface="Poppins Bold"/>
                <a:ea typeface="Poppins Bold"/>
                <a:cs typeface="Poppins Bold"/>
                <a:sym typeface="Poppins Bold"/>
              </a:rPr>
              <a:t>ALLES BEGINNT MIT DEINER ENTSCHEIDUNG</a:t>
            </a:r>
            <a:r>
              <a:rPr lang="en-US" sz="2963" b="1" spc="88" dirty="0">
                <a:solidFill>
                  <a:srgbClr val="404F54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</a:p>
        </p:txBody>
      </p:sp>
      <p:grpSp>
        <p:nvGrpSpPr>
          <p:cNvPr id="25" name="Group 25"/>
          <p:cNvGrpSpPr>
            <a:grpSpLocks noChangeAspect="1"/>
          </p:cNvGrpSpPr>
          <p:nvPr/>
        </p:nvGrpSpPr>
        <p:grpSpPr>
          <a:xfrm>
            <a:off x="7806913" y="4670339"/>
            <a:ext cx="3958608" cy="2375165"/>
            <a:chOff x="0" y="0"/>
            <a:chExt cx="6350000" cy="38100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6350000" cy="3810000"/>
            </a:xfrm>
            <a:custGeom>
              <a:avLst/>
              <a:gdLst/>
              <a:ahLst/>
              <a:cxnLst/>
              <a:rect l="l" t="t" r="r" b="b"/>
              <a:pathLst>
                <a:path w="6350000" h="3810000">
                  <a:moveTo>
                    <a:pt x="0" y="3175000"/>
                  </a:moveTo>
                  <a:lnTo>
                    <a:pt x="0" y="635000"/>
                  </a:lnTo>
                  <a:cubicBezTo>
                    <a:pt x="0" y="284480"/>
                    <a:pt x="284480" y="0"/>
                    <a:pt x="635000" y="0"/>
                  </a:cubicBezTo>
                  <a:lnTo>
                    <a:pt x="5715000" y="0"/>
                  </a:lnTo>
                  <a:cubicBezTo>
                    <a:pt x="6065520" y="0"/>
                    <a:pt x="6350000" y="284480"/>
                    <a:pt x="6350000" y="635000"/>
                  </a:cubicBezTo>
                  <a:lnTo>
                    <a:pt x="6350000" y="3175000"/>
                  </a:lnTo>
                  <a:cubicBezTo>
                    <a:pt x="6350000" y="3525520"/>
                    <a:pt x="6065520" y="3810000"/>
                    <a:pt x="5715000" y="3810000"/>
                  </a:cubicBezTo>
                  <a:lnTo>
                    <a:pt x="635000" y="3810000"/>
                  </a:lnTo>
                  <a:cubicBezTo>
                    <a:pt x="284480" y="3810000"/>
                    <a:pt x="0" y="3525520"/>
                    <a:pt x="0" y="3175000"/>
                  </a:cubicBezTo>
                  <a:close/>
                </a:path>
              </a:pathLst>
            </a:custGeom>
            <a:blipFill>
              <a:blip r:embed="rId9"/>
              <a:stretch>
                <a:fillRect t="-2784" b="-2784"/>
              </a:stretch>
            </a:blipFill>
          </p:spPr>
          <p:txBody>
            <a:bodyPr/>
            <a:lstStyle/>
            <a:p>
              <a:endParaRPr lang="pl-PL"/>
            </a:p>
          </p:txBody>
        </p:sp>
        <p:sp>
          <p:nvSpPr>
            <p:cNvPr id="27" name="Freeform 27"/>
            <p:cNvSpPr/>
            <p:nvPr/>
          </p:nvSpPr>
          <p:spPr>
            <a:xfrm>
              <a:off x="0" y="0"/>
              <a:ext cx="6350000" cy="3810000"/>
            </a:xfrm>
            <a:custGeom>
              <a:avLst/>
              <a:gdLst/>
              <a:ahLst/>
              <a:cxnLst/>
              <a:rect l="l" t="t" r="r" b="b"/>
              <a:pathLst>
                <a:path w="6350000" h="3810000">
                  <a:moveTo>
                    <a:pt x="5715000" y="19050"/>
                  </a:moveTo>
                  <a:cubicBezTo>
                    <a:pt x="6054090" y="19050"/>
                    <a:pt x="6330950" y="295910"/>
                    <a:pt x="6330950" y="635000"/>
                  </a:cubicBezTo>
                  <a:lnTo>
                    <a:pt x="6330950" y="3175000"/>
                  </a:lnTo>
                  <a:cubicBezTo>
                    <a:pt x="6330950" y="3514090"/>
                    <a:pt x="6054090" y="3790950"/>
                    <a:pt x="5715000" y="3790950"/>
                  </a:cubicBezTo>
                  <a:lnTo>
                    <a:pt x="635000" y="3790950"/>
                  </a:lnTo>
                  <a:cubicBezTo>
                    <a:pt x="295910" y="3790950"/>
                    <a:pt x="19050" y="3514090"/>
                    <a:pt x="19050" y="3175000"/>
                  </a:cubicBezTo>
                  <a:lnTo>
                    <a:pt x="19050" y="635000"/>
                  </a:lnTo>
                  <a:cubicBezTo>
                    <a:pt x="19050" y="295910"/>
                    <a:pt x="295910" y="19050"/>
                    <a:pt x="635000" y="19050"/>
                  </a:cubicBezTo>
                  <a:lnTo>
                    <a:pt x="5715000" y="19050"/>
                  </a:lnTo>
                  <a:moveTo>
                    <a:pt x="5715000" y="0"/>
                  </a:moveTo>
                  <a:lnTo>
                    <a:pt x="635000" y="0"/>
                  </a:lnTo>
                  <a:cubicBezTo>
                    <a:pt x="284480" y="0"/>
                    <a:pt x="0" y="284480"/>
                    <a:pt x="0" y="635000"/>
                  </a:cubicBezTo>
                  <a:lnTo>
                    <a:pt x="0" y="3175000"/>
                  </a:lnTo>
                  <a:cubicBezTo>
                    <a:pt x="0" y="3525520"/>
                    <a:pt x="284480" y="3810000"/>
                    <a:pt x="635000" y="3810000"/>
                  </a:cubicBezTo>
                  <a:lnTo>
                    <a:pt x="5715000" y="3810000"/>
                  </a:lnTo>
                  <a:cubicBezTo>
                    <a:pt x="6065520" y="3810000"/>
                    <a:pt x="6350000" y="3525520"/>
                    <a:pt x="6350000" y="3175000"/>
                  </a:cubicBezTo>
                  <a:lnTo>
                    <a:pt x="6350000" y="635000"/>
                  </a:lnTo>
                  <a:cubicBezTo>
                    <a:pt x="6350000" y="284480"/>
                    <a:pt x="6065520" y="0"/>
                    <a:pt x="5715000" y="0"/>
                  </a:cubicBezTo>
                  <a:lnTo>
                    <a:pt x="5715000" y="0"/>
                  </a:lnTo>
                  <a:close/>
                </a:path>
              </a:pathLst>
            </a:custGeom>
            <a:solidFill>
              <a:srgbClr val="82BA26"/>
            </a:solidFill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28" name="Group 28"/>
          <p:cNvGrpSpPr>
            <a:grpSpLocks noChangeAspect="1"/>
          </p:cNvGrpSpPr>
          <p:nvPr/>
        </p:nvGrpSpPr>
        <p:grpSpPr>
          <a:xfrm>
            <a:off x="518269" y="4670339"/>
            <a:ext cx="3958608" cy="2375165"/>
            <a:chOff x="0" y="0"/>
            <a:chExt cx="6350000" cy="38100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6350000" cy="3810000"/>
            </a:xfrm>
            <a:custGeom>
              <a:avLst/>
              <a:gdLst/>
              <a:ahLst/>
              <a:cxnLst/>
              <a:rect l="l" t="t" r="r" b="b"/>
              <a:pathLst>
                <a:path w="6350000" h="3810000">
                  <a:moveTo>
                    <a:pt x="0" y="3175000"/>
                  </a:moveTo>
                  <a:lnTo>
                    <a:pt x="0" y="635000"/>
                  </a:lnTo>
                  <a:cubicBezTo>
                    <a:pt x="0" y="284480"/>
                    <a:pt x="284480" y="0"/>
                    <a:pt x="635000" y="0"/>
                  </a:cubicBezTo>
                  <a:lnTo>
                    <a:pt x="5715000" y="0"/>
                  </a:lnTo>
                  <a:cubicBezTo>
                    <a:pt x="6065520" y="0"/>
                    <a:pt x="6350000" y="284480"/>
                    <a:pt x="6350000" y="635000"/>
                  </a:cubicBezTo>
                  <a:lnTo>
                    <a:pt x="6350000" y="3175000"/>
                  </a:lnTo>
                  <a:cubicBezTo>
                    <a:pt x="6350000" y="3525520"/>
                    <a:pt x="6065520" y="3810000"/>
                    <a:pt x="5715000" y="3810000"/>
                  </a:cubicBezTo>
                  <a:lnTo>
                    <a:pt x="635000" y="3810000"/>
                  </a:lnTo>
                  <a:cubicBezTo>
                    <a:pt x="284480" y="3810000"/>
                    <a:pt x="0" y="3525520"/>
                    <a:pt x="0" y="3175000"/>
                  </a:cubicBezTo>
                  <a:close/>
                </a:path>
              </a:pathLst>
            </a:custGeom>
            <a:blipFill>
              <a:blip r:embed="rId10"/>
              <a:stretch>
                <a:fillRect t="-13241" r="-31417" b="-13241"/>
              </a:stretch>
            </a:blipFill>
          </p:spPr>
          <p:txBody>
            <a:bodyPr/>
            <a:lstStyle/>
            <a:p>
              <a:endParaRPr lang="pl-PL"/>
            </a:p>
          </p:txBody>
        </p:sp>
        <p:sp>
          <p:nvSpPr>
            <p:cNvPr id="30" name="Freeform 30"/>
            <p:cNvSpPr/>
            <p:nvPr/>
          </p:nvSpPr>
          <p:spPr>
            <a:xfrm>
              <a:off x="0" y="0"/>
              <a:ext cx="6350000" cy="3810000"/>
            </a:xfrm>
            <a:custGeom>
              <a:avLst/>
              <a:gdLst/>
              <a:ahLst/>
              <a:cxnLst/>
              <a:rect l="l" t="t" r="r" b="b"/>
              <a:pathLst>
                <a:path w="6350000" h="3810000">
                  <a:moveTo>
                    <a:pt x="5715000" y="19050"/>
                  </a:moveTo>
                  <a:cubicBezTo>
                    <a:pt x="6054090" y="19050"/>
                    <a:pt x="6330950" y="295910"/>
                    <a:pt x="6330950" y="635000"/>
                  </a:cubicBezTo>
                  <a:lnTo>
                    <a:pt x="6330950" y="3175000"/>
                  </a:lnTo>
                  <a:cubicBezTo>
                    <a:pt x="6330950" y="3514090"/>
                    <a:pt x="6054090" y="3790950"/>
                    <a:pt x="5715000" y="3790950"/>
                  </a:cubicBezTo>
                  <a:lnTo>
                    <a:pt x="635000" y="3790950"/>
                  </a:lnTo>
                  <a:cubicBezTo>
                    <a:pt x="295910" y="3790950"/>
                    <a:pt x="19050" y="3514090"/>
                    <a:pt x="19050" y="3175000"/>
                  </a:cubicBezTo>
                  <a:lnTo>
                    <a:pt x="19050" y="635000"/>
                  </a:lnTo>
                  <a:cubicBezTo>
                    <a:pt x="19050" y="295910"/>
                    <a:pt x="295910" y="19050"/>
                    <a:pt x="635000" y="19050"/>
                  </a:cubicBezTo>
                  <a:lnTo>
                    <a:pt x="5715000" y="19050"/>
                  </a:lnTo>
                  <a:moveTo>
                    <a:pt x="5715000" y="0"/>
                  </a:moveTo>
                  <a:lnTo>
                    <a:pt x="635000" y="0"/>
                  </a:lnTo>
                  <a:cubicBezTo>
                    <a:pt x="284480" y="0"/>
                    <a:pt x="0" y="284480"/>
                    <a:pt x="0" y="635000"/>
                  </a:cubicBezTo>
                  <a:lnTo>
                    <a:pt x="0" y="3175000"/>
                  </a:lnTo>
                  <a:cubicBezTo>
                    <a:pt x="0" y="3525520"/>
                    <a:pt x="284480" y="3810000"/>
                    <a:pt x="635000" y="3810000"/>
                  </a:cubicBezTo>
                  <a:lnTo>
                    <a:pt x="5715000" y="3810000"/>
                  </a:lnTo>
                  <a:cubicBezTo>
                    <a:pt x="6065520" y="3810000"/>
                    <a:pt x="6350000" y="3525520"/>
                    <a:pt x="6350000" y="3175000"/>
                  </a:cubicBezTo>
                  <a:lnTo>
                    <a:pt x="6350000" y="635000"/>
                  </a:lnTo>
                  <a:cubicBezTo>
                    <a:pt x="6350000" y="284480"/>
                    <a:pt x="6065520" y="0"/>
                    <a:pt x="5715000" y="0"/>
                  </a:cubicBezTo>
                  <a:lnTo>
                    <a:pt x="5715000" y="0"/>
                  </a:lnTo>
                  <a:close/>
                </a:path>
              </a:pathLst>
            </a:custGeom>
            <a:solidFill>
              <a:srgbClr val="82BA26"/>
            </a:solidFill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31" name="Group 31"/>
          <p:cNvGrpSpPr>
            <a:grpSpLocks noChangeAspect="1"/>
          </p:cNvGrpSpPr>
          <p:nvPr/>
        </p:nvGrpSpPr>
        <p:grpSpPr>
          <a:xfrm>
            <a:off x="4102249" y="7093128"/>
            <a:ext cx="3958608" cy="2375165"/>
            <a:chOff x="0" y="0"/>
            <a:chExt cx="6350000" cy="3810000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6350000" cy="3810000"/>
            </a:xfrm>
            <a:custGeom>
              <a:avLst/>
              <a:gdLst/>
              <a:ahLst/>
              <a:cxnLst/>
              <a:rect l="l" t="t" r="r" b="b"/>
              <a:pathLst>
                <a:path w="6350000" h="3810000">
                  <a:moveTo>
                    <a:pt x="0" y="3175000"/>
                  </a:moveTo>
                  <a:lnTo>
                    <a:pt x="0" y="635000"/>
                  </a:lnTo>
                  <a:cubicBezTo>
                    <a:pt x="0" y="284480"/>
                    <a:pt x="284480" y="0"/>
                    <a:pt x="635000" y="0"/>
                  </a:cubicBezTo>
                  <a:lnTo>
                    <a:pt x="5715000" y="0"/>
                  </a:lnTo>
                  <a:cubicBezTo>
                    <a:pt x="6065520" y="0"/>
                    <a:pt x="6350000" y="284480"/>
                    <a:pt x="6350000" y="635000"/>
                  </a:cubicBezTo>
                  <a:lnTo>
                    <a:pt x="6350000" y="3175000"/>
                  </a:lnTo>
                  <a:cubicBezTo>
                    <a:pt x="6350000" y="3525520"/>
                    <a:pt x="6065520" y="3810000"/>
                    <a:pt x="5715000" y="3810000"/>
                  </a:cubicBezTo>
                  <a:lnTo>
                    <a:pt x="635000" y="3810000"/>
                  </a:lnTo>
                  <a:cubicBezTo>
                    <a:pt x="284480" y="3810000"/>
                    <a:pt x="0" y="3525520"/>
                    <a:pt x="0" y="3175000"/>
                  </a:cubicBezTo>
                  <a:close/>
                </a:path>
              </a:pathLst>
            </a:custGeom>
            <a:blipFill>
              <a:blip r:embed="rId11"/>
              <a:stretch>
                <a:fillRect b="-30303"/>
              </a:stretch>
            </a:blipFill>
          </p:spPr>
          <p:txBody>
            <a:bodyPr/>
            <a:lstStyle/>
            <a:p>
              <a:endParaRPr lang="pl-PL"/>
            </a:p>
          </p:txBody>
        </p:sp>
        <p:sp>
          <p:nvSpPr>
            <p:cNvPr id="33" name="Freeform 33"/>
            <p:cNvSpPr/>
            <p:nvPr/>
          </p:nvSpPr>
          <p:spPr>
            <a:xfrm>
              <a:off x="0" y="0"/>
              <a:ext cx="6350000" cy="3810000"/>
            </a:xfrm>
            <a:custGeom>
              <a:avLst/>
              <a:gdLst/>
              <a:ahLst/>
              <a:cxnLst/>
              <a:rect l="l" t="t" r="r" b="b"/>
              <a:pathLst>
                <a:path w="6350000" h="3810000">
                  <a:moveTo>
                    <a:pt x="5715000" y="19050"/>
                  </a:moveTo>
                  <a:cubicBezTo>
                    <a:pt x="6054090" y="19050"/>
                    <a:pt x="6330950" y="295910"/>
                    <a:pt x="6330950" y="635000"/>
                  </a:cubicBezTo>
                  <a:lnTo>
                    <a:pt x="6330950" y="3175000"/>
                  </a:lnTo>
                  <a:cubicBezTo>
                    <a:pt x="6330950" y="3514090"/>
                    <a:pt x="6054090" y="3790950"/>
                    <a:pt x="5715000" y="3790950"/>
                  </a:cubicBezTo>
                  <a:lnTo>
                    <a:pt x="635000" y="3790950"/>
                  </a:lnTo>
                  <a:cubicBezTo>
                    <a:pt x="295910" y="3790950"/>
                    <a:pt x="19050" y="3514090"/>
                    <a:pt x="19050" y="3175000"/>
                  </a:cubicBezTo>
                  <a:lnTo>
                    <a:pt x="19050" y="635000"/>
                  </a:lnTo>
                  <a:cubicBezTo>
                    <a:pt x="19050" y="295910"/>
                    <a:pt x="295910" y="19050"/>
                    <a:pt x="635000" y="19050"/>
                  </a:cubicBezTo>
                  <a:lnTo>
                    <a:pt x="5715000" y="19050"/>
                  </a:lnTo>
                  <a:moveTo>
                    <a:pt x="5715000" y="0"/>
                  </a:moveTo>
                  <a:lnTo>
                    <a:pt x="635000" y="0"/>
                  </a:lnTo>
                  <a:cubicBezTo>
                    <a:pt x="284480" y="0"/>
                    <a:pt x="0" y="284480"/>
                    <a:pt x="0" y="635000"/>
                  </a:cubicBezTo>
                  <a:lnTo>
                    <a:pt x="0" y="3175000"/>
                  </a:lnTo>
                  <a:cubicBezTo>
                    <a:pt x="0" y="3525520"/>
                    <a:pt x="284480" y="3810000"/>
                    <a:pt x="635000" y="3810000"/>
                  </a:cubicBezTo>
                  <a:lnTo>
                    <a:pt x="5715000" y="3810000"/>
                  </a:lnTo>
                  <a:cubicBezTo>
                    <a:pt x="6065520" y="3810000"/>
                    <a:pt x="6350000" y="3525520"/>
                    <a:pt x="6350000" y="3175000"/>
                  </a:cubicBezTo>
                  <a:lnTo>
                    <a:pt x="6350000" y="635000"/>
                  </a:lnTo>
                  <a:cubicBezTo>
                    <a:pt x="6350000" y="284480"/>
                    <a:pt x="6065520" y="0"/>
                    <a:pt x="5715000" y="0"/>
                  </a:cubicBezTo>
                  <a:lnTo>
                    <a:pt x="5715000" y="0"/>
                  </a:lnTo>
                  <a:close/>
                </a:path>
              </a:pathLst>
            </a:custGeom>
            <a:solidFill>
              <a:srgbClr val="82BA26"/>
            </a:solidFill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34" name="Group 34"/>
          <p:cNvGrpSpPr>
            <a:grpSpLocks noChangeAspect="1"/>
          </p:cNvGrpSpPr>
          <p:nvPr/>
        </p:nvGrpSpPr>
        <p:grpSpPr>
          <a:xfrm>
            <a:off x="4257802" y="2047524"/>
            <a:ext cx="3958608" cy="2375165"/>
            <a:chOff x="0" y="0"/>
            <a:chExt cx="6350000" cy="3810000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6350000" cy="3810000"/>
            </a:xfrm>
            <a:custGeom>
              <a:avLst/>
              <a:gdLst/>
              <a:ahLst/>
              <a:cxnLst/>
              <a:rect l="l" t="t" r="r" b="b"/>
              <a:pathLst>
                <a:path w="6350000" h="3810000">
                  <a:moveTo>
                    <a:pt x="0" y="3175000"/>
                  </a:moveTo>
                  <a:lnTo>
                    <a:pt x="0" y="635000"/>
                  </a:lnTo>
                  <a:cubicBezTo>
                    <a:pt x="0" y="284480"/>
                    <a:pt x="284480" y="0"/>
                    <a:pt x="635000" y="0"/>
                  </a:cubicBezTo>
                  <a:lnTo>
                    <a:pt x="5715000" y="0"/>
                  </a:lnTo>
                  <a:cubicBezTo>
                    <a:pt x="6065520" y="0"/>
                    <a:pt x="6350000" y="284480"/>
                    <a:pt x="6350000" y="635000"/>
                  </a:cubicBezTo>
                  <a:lnTo>
                    <a:pt x="6350000" y="3175000"/>
                  </a:lnTo>
                  <a:cubicBezTo>
                    <a:pt x="6350000" y="3525520"/>
                    <a:pt x="6065520" y="3810000"/>
                    <a:pt x="5715000" y="3810000"/>
                  </a:cubicBezTo>
                  <a:lnTo>
                    <a:pt x="635000" y="3810000"/>
                  </a:lnTo>
                  <a:cubicBezTo>
                    <a:pt x="284480" y="3810000"/>
                    <a:pt x="0" y="3525520"/>
                    <a:pt x="0" y="3175000"/>
                  </a:cubicBezTo>
                  <a:close/>
                </a:path>
              </a:pathLst>
            </a:custGeom>
            <a:blipFill>
              <a:blip r:embed="rId12"/>
              <a:stretch>
                <a:fillRect t="-12427" b="-12427"/>
              </a:stretch>
            </a:blipFill>
          </p:spPr>
          <p:txBody>
            <a:bodyPr/>
            <a:lstStyle/>
            <a:p>
              <a:endParaRPr lang="pl-PL"/>
            </a:p>
          </p:txBody>
        </p:sp>
        <p:sp>
          <p:nvSpPr>
            <p:cNvPr id="36" name="Freeform 36"/>
            <p:cNvSpPr/>
            <p:nvPr/>
          </p:nvSpPr>
          <p:spPr>
            <a:xfrm>
              <a:off x="0" y="0"/>
              <a:ext cx="6350000" cy="3810000"/>
            </a:xfrm>
            <a:custGeom>
              <a:avLst/>
              <a:gdLst/>
              <a:ahLst/>
              <a:cxnLst/>
              <a:rect l="l" t="t" r="r" b="b"/>
              <a:pathLst>
                <a:path w="6350000" h="3810000">
                  <a:moveTo>
                    <a:pt x="5715000" y="19050"/>
                  </a:moveTo>
                  <a:cubicBezTo>
                    <a:pt x="6054090" y="19050"/>
                    <a:pt x="6330950" y="295910"/>
                    <a:pt x="6330950" y="635000"/>
                  </a:cubicBezTo>
                  <a:lnTo>
                    <a:pt x="6330950" y="3175000"/>
                  </a:lnTo>
                  <a:cubicBezTo>
                    <a:pt x="6330950" y="3514090"/>
                    <a:pt x="6054090" y="3790950"/>
                    <a:pt x="5715000" y="3790950"/>
                  </a:cubicBezTo>
                  <a:lnTo>
                    <a:pt x="635000" y="3790950"/>
                  </a:lnTo>
                  <a:cubicBezTo>
                    <a:pt x="295910" y="3790950"/>
                    <a:pt x="19050" y="3514090"/>
                    <a:pt x="19050" y="3175000"/>
                  </a:cubicBezTo>
                  <a:lnTo>
                    <a:pt x="19050" y="635000"/>
                  </a:lnTo>
                  <a:cubicBezTo>
                    <a:pt x="19050" y="295910"/>
                    <a:pt x="295910" y="19050"/>
                    <a:pt x="635000" y="19050"/>
                  </a:cubicBezTo>
                  <a:lnTo>
                    <a:pt x="5715000" y="19050"/>
                  </a:lnTo>
                  <a:moveTo>
                    <a:pt x="5715000" y="0"/>
                  </a:moveTo>
                  <a:lnTo>
                    <a:pt x="635000" y="0"/>
                  </a:lnTo>
                  <a:cubicBezTo>
                    <a:pt x="284480" y="0"/>
                    <a:pt x="0" y="284480"/>
                    <a:pt x="0" y="635000"/>
                  </a:cubicBezTo>
                  <a:lnTo>
                    <a:pt x="0" y="3175000"/>
                  </a:lnTo>
                  <a:cubicBezTo>
                    <a:pt x="0" y="3525520"/>
                    <a:pt x="284480" y="3810000"/>
                    <a:pt x="635000" y="3810000"/>
                  </a:cubicBezTo>
                  <a:lnTo>
                    <a:pt x="5715000" y="3810000"/>
                  </a:lnTo>
                  <a:cubicBezTo>
                    <a:pt x="6065520" y="3810000"/>
                    <a:pt x="6350000" y="3525520"/>
                    <a:pt x="6350000" y="3175000"/>
                  </a:cubicBezTo>
                  <a:lnTo>
                    <a:pt x="6350000" y="635000"/>
                  </a:lnTo>
                  <a:cubicBezTo>
                    <a:pt x="6350000" y="284480"/>
                    <a:pt x="6065520" y="0"/>
                    <a:pt x="5715000" y="0"/>
                  </a:cubicBezTo>
                  <a:lnTo>
                    <a:pt x="5715000" y="0"/>
                  </a:lnTo>
                  <a:close/>
                </a:path>
              </a:pathLst>
            </a:custGeom>
            <a:solidFill>
              <a:srgbClr val="82BA26"/>
            </a:solidFill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37" name="Group 37"/>
          <p:cNvGrpSpPr>
            <a:grpSpLocks noChangeAspect="1"/>
          </p:cNvGrpSpPr>
          <p:nvPr/>
        </p:nvGrpSpPr>
        <p:grpSpPr>
          <a:xfrm>
            <a:off x="12112212" y="2405712"/>
            <a:ext cx="5565604" cy="3339362"/>
            <a:chOff x="0" y="0"/>
            <a:chExt cx="6350000" cy="3810000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6350000" cy="3810000"/>
            </a:xfrm>
            <a:custGeom>
              <a:avLst/>
              <a:gdLst/>
              <a:ahLst/>
              <a:cxnLst/>
              <a:rect l="l" t="t" r="r" b="b"/>
              <a:pathLst>
                <a:path w="6350000" h="3810000">
                  <a:moveTo>
                    <a:pt x="0" y="3175000"/>
                  </a:moveTo>
                  <a:lnTo>
                    <a:pt x="0" y="635000"/>
                  </a:lnTo>
                  <a:cubicBezTo>
                    <a:pt x="0" y="284480"/>
                    <a:pt x="284480" y="0"/>
                    <a:pt x="635000" y="0"/>
                  </a:cubicBezTo>
                  <a:lnTo>
                    <a:pt x="5715000" y="0"/>
                  </a:lnTo>
                  <a:cubicBezTo>
                    <a:pt x="6065520" y="0"/>
                    <a:pt x="6350000" y="284480"/>
                    <a:pt x="6350000" y="635000"/>
                  </a:cubicBezTo>
                  <a:lnTo>
                    <a:pt x="6350000" y="3175000"/>
                  </a:lnTo>
                  <a:cubicBezTo>
                    <a:pt x="6350000" y="3525520"/>
                    <a:pt x="6065520" y="3810000"/>
                    <a:pt x="5715000" y="3810000"/>
                  </a:cubicBezTo>
                  <a:lnTo>
                    <a:pt x="635000" y="3810000"/>
                  </a:lnTo>
                  <a:cubicBezTo>
                    <a:pt x="284480" y="3810000"/>
                    <a:pt x="0" y="3525520"/>
                    <a:pt x="0" y="3175000"/>
                  </a:cubicBezTo>
                  <a:close/>
                </a:path>
              </a:pathLst>
            </a:custGeom>
            <a:blipFill>
              <a:blip r:embed="rId13"/>
              <a:stretch>
                <a:fillRect t="-5555" b="-5555"/>
              </a:stretch>
            </a:blipFill>
          </p:spPr>
          <p:txBody>
            <a:bodyPr/>
            <a:lstStyle/>
            <a:p>
              <a:endParaRPr lang="pl-PL"/>
            </a:p>
          </p:txBody>
        </p:sp>
        <p:sp>
          <p:nvSpPr>
            <p:cNvPr id="39" name="Freeform 39"/>
            <p:cNvSpPr/>
            <p:nvPr/>
          </p:nvSpPr>
          <p:spPr>
            <a:xfrm>
              <a:off x="0" y="0"/>
              <a:ext cx="6350000" cy="3810000"/>
            </a:xfrm>
            <a:custGeom>
              <a:avLst/>
              <a:gdLst/>
              <a:ahLst/>
              <a:cxnLst/>
              <a:rect l="l" t="t" r="r" b="b"/>
              <a:pathLst>
                <a:path w="6350000" h="3810000">
                  <a:moveTo>
                    <a:pt x="5715000" y="19050"/>
                  </a:moveTo>
                  <a:cubicBezTo>
                    <a:pt x="6054090" y="19050"/>
                    <a:pt x="6330950" y="295910"/>
                    <a:pt x="6330950" y="635000"/>
                  </a:cubicBezTo>
                  <a:lnTo>
                    <a:pt x="6330950" y="3175000"/>
                  </a:lnTo>
                  <a:cubicBezTo>
                    <a:pt x="6330950" y="3514090"/>
                    <a:pt x="6054090" y="3790950"/>
                    <a:pt x="5715000" y="3790950"/>
                  </a:cubicBezTo>
                  <a:lnTo>
                    <a:pt x="635000" y="3790950"/>
                  </a:lnTo>
                  <a:cubicBezTo>
                    <a:pt x="295910" y="3790950"/>
                    <a:pt x="19050" y="3514090"/>
                    <a:pt x="19050" y="3175000"/>
                  </a:cubicBezTo>
                  <a:lnTo>
                    <a:pt x="19050" y="635000"/>
                  </a:lnTo>
                  <a:cubicBezTo>
                    <a:pt x="19050" y="295910"/>
                    <a:pt x="295910" y="19050"/>
                    <a:pt x="635000" y="19050"/>
                  </a:cubicBezTo>
                  <a:lnTo>
                    <a:pt x="5715000" y="19050"/>
                  </a:lnTo>
                  <a:moveTo>
                    <a:pt x="5715000" y="0"/>
                  </a:moveTo>
                  <a:lnTo>
                    <a:pt x="635000" y="0"/>
                  </a:lnTo>
                  <a:cubicBezTo>
                    <a:pt x="284480" y="0"/>
                    <a:pt x="0" y="284480"/>
                    <a:pt x="0" y="635000"/>
                  </a:cubicBezTo>
                  <a:lnTo>
                    <a:pt x="0" y="3175000"/>
                  </a:lnTo>
                  <a:cubicBezTo>
                    <a:pt x="0" y="3525520"/>
                    <a:pt x="284480" y="3810000"/>
                    <a:pt x="635000" y="3810000"/>
                  </a:cubicBezTo>
                  <a:lnTo>
                    <a:pt x="5715000" y="3810000"/>
                  </a:lnTo>
                  <a:cubicBezTo>
                    <a:pt x="6065520" y="3810000"/>
                    <a:pt x="6350000" y="3525520"/>
                    <a:pt x="6350000" y="3175000"/>
                  </a:cubicBezTo>
                  <a:lnTo>
                    <a:pt x="6350000" y="635000"/>
                  </a:lnTo>
                  <a:cubicBezTo>
                    <a:pt x="6350000" y="284480"/>
                    <a:pt x="6065520" y="0"/>
                    <a:pt x="5715000" y="0"/>
                  </a:cubicBezTo>
                  <a:lnTo>
                    <a:pt x="5715000" y="0"/>
                  </a:lnTo>
                  <a:close/>
                </a:path>
              </a:pathLst>
            </a:custGeom>
            <a:solidFill>
              <a:srgbClr val="82BA26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40" name="TextBox 40"/>
          <p:cNvSpPr txBox="1"/>
          <p:nvPr/>
        </p:nvSpPr>
        <p:spPr>
          <a:xfrm>
            <a:off x="10192068" y="7500120"/>
            <a:ext cx="7839604" cy="19236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7502"/>
              </a:lnSpc>
            </a:pPr>
            <a:r>
              <a:rPr lang="pl-PL" sz="6600" b="1" dirty="0" err="1">
                <a:solidFill>
                  <a:srgbClr val="82BA26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Welchen</a:t>
            </a:r>
            <a:r>
              <a:rPr lang="pl-PL" sz="6600" b="1" dirty="0">
                <a:solidFill>
                  <a:srgbClr val="82BA26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 </a:t>
            </a:r>
            <a:r>
              <a:rPr lang="pl-PL" sz="6600" b="1" dirty="0" err="1">
                <a:solidFill>
                  <a:srgbClr val="82BA26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einfluss</a:t>
            </a:r>
            <a:r>
              <a:rPr lang="pl-PL" sz="6600" b="1" dirty="0">
                <a:solidFill>
                  <a:srgbClr val="82BA26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 </a:t>
            </a:r>
            <a:r>
              <a:rPr lang="pl-PL" sz="6600" b="1" dirty="0" err="1">
                <a:solidFill>
                  <a:srgbClr val="82BA26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hat</a:t>
            </a:r>
            <a:r>
              <a:rPr lang="pl-PL" sz="6600" b="1" dirty="0">
                <a:solidFill>
                  <a:srgbClr val="82BA26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 </a:t>
            </a:r>
            <a:r>
              <a:rPr lang="pl-PL" sz="6600" b="1" dirty="0" err="1">
                <a:solidFill>
                  <a:srgbClr val="82BA26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das</a:t>
            </a:r>
            <a:r>
              <a:rPr lang="pl-PL" sz="6600" b="1" dirty="0">
                <a:solidFill>
                  <a:srgbClr val="82BA26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 recycling</a:t>
            </a:r>
            <a:r>
              <a:rPr lang="en-US" sz="6600" b="1" dirty="0">
                <a:solidFill>
                  <a:srgbClr val="82BA26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 </a:t>
            </a:r>
            <a:r>
              <a:rPr lang="pl-PL" sz="6600" b="1" dirty="0" err="1">
                <a:solidFill>
                  <a:srgbClr val="82BA26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auf</a:t>
            </a:r>
            <a:r>
              <a:rPr lang="pl-PL" sz="6600" b="1" dirty="0">
                <a:solidFill>
                  <a:srgbClr val="82BA26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 </a:t>
            </a:r>
            <a:r>
              <a:rPr lang="pl-PL" sz="6600" b="1" dirty="0" err="1">
                <a:solidFill>
                  <a:srgbClr val="82BA26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die</a:t>
            </a:r>
            <a:r>
              <a:rPr lang="pl-PL" sz="6600" b="1" dirty="0">
                <a:solidFill>
                  <a:srgbClr val="82BA26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 </a:t>
            </a:r>
            <a:r>
              <a:rPr lang="pl-PL" sz="6600" b="1" dirty="0" err="1">
                <a:solidFill>
                  <a:srgbClr val="82BA26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umwelt</a:t>
            </a:r>
            <a:r>
              <a:rPr lang="pl-PL" sz="6600" b="1" dirty="0">
                <a:solidFill>
                  <a:srgbClr val="82BA26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?</a:t>
            </a:r>
            <a:r>
              <a:rPr lang="en-US" sz="6600" b="1" dirty="0">
                <a:solidFill>
                  <a:srgbClr val="82BA26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 </a:t>
            </a:r>
          </a:p>
        </p:txBody>
      </p:sp>
      <p:sp>
        <p:nvSpPr>
          <p:cNvPr id="41" name="Freeform 41"/>
          <p:cNvSpPr/>
          <p:nvPr/>
        </p:nvSpPr>
        <p:spPr>
          <a:xfrm>
            <a:off x="15748244" y="19753"/>
            <a:ext cx="2283428" cy="512944"/>
          </a:xfrm>
          <a:custGeom>
            <a:avLst/>
            <a:gdLst/>
            <a:ahLst/>
            <a:cxnLst/>
            <a:rect l="l" t="t" r="r" b="b"/>
            <a:pathLst>
              <a:path w="2283428" h="512944">
                <a:moveTo>
                  <a:pt x="0" y="0"/>
                </a:moveTo>
                <a:lnTo>
                  <a:pt x="2283428" y="0"/>
                </a:lnTo>
                <a:lnTo>
                  <a:pt x="2283428" y="512944"/>
                </a:lnTo>
                <a:lnTo>
                  <a:pt x="0" y="512944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552450"/>
            <a:chOff x="0" y="0"/>
            <a:chExt cx="4816593" cy="14550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145501"/>
            </a:xfrm>
            <a:custGeom>
              <a:avLst/>
              <a:gdLst/>
              <a:ahLst/>
              <a:cxnLst/>
              <a:rect l="l" t="t" r="r" b="b"/>
              <a:pathLst>
                <a:path w="4816592" h="145501">
                  <a:moveTo>
                    <a:pt x="0" y="0"/>
                  </a:moveTo>
                  <a:lnTo>
                    <a:pt x="4816592" y="0"/>
                  </a:lnTo>
                  <a:lnTo>
                    <a:pt x="4816592" y="145501"/>
                  </a:lnTo>
                  <a:lnTo>
                    <a:pt x="0" y="145501"/>
                  </a:lnTo>
                  <a:close/>
                </a:path>
              </a:pathLst>
            </a:custGeom>
            <a:solidFill>
              <a:srgbClr val="404F54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1836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9734550"/>
            <a:ext cx="18288000" cy="552450"/>
            <a:chOff x="0" y="0"/>
            <a:chExt cx="4816593" cy="14550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816592" cy="145501"/>
            </a:xfrm>
            <a:custGeom>
              <a:avLst/>
              <a:gdLst/>
              <a:ahLst/>
              <a:cxnLst/>
              <a:rect l="l" t="t" r="r" b="b"/>
              <a:pathLst>
                <a:path w="4816592" h="145501">
                  <a:moveTo>
                    <a:pt x="0" y="0"/>
                  </a:moveTo>
                  <a:lnTo>
                    <a:pt x="4816592" y="0"/>
                  </a:lnTo>
                  <a:lnTo>
                    <a:pt x="4816592" y="145501"/>
                  </a:lnTo>
                  <a:lnTo>
                    <a:pt x="0" y="145501"/>
                  </a:lnTo>
                  <a:close/>
                </a:path>
              </a:pathLst>
            </a:custGeom>
            <a:solidFill>
              <a:srgbClr val="82BA26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816593" cy="1836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0" y="3713895"/>
            <a:ext cx="4274279" cy="6020655"/>
          </a:xfrm>
          <a:custGeom>
            <a:avLst/>
            <a:gdLst/>
            <a:ahLst/>
            <a:cxnLst/>
            <a:rect l="l" t="t" r="r" b="b"/>
            <a:pathLst>
              <a:path w="4274279" h="6020655">
                <a:moveTo>
                  <a:pt x="0" y="0"/>
                </a:moveTo>
                <a:lnTo>
                  <a:pt x="4274279" y="0"/>
                </a:lnTo>
                <a:lnTo>
                  <a:pt x="4274279" y="6020655"/>
                </a:lnTo>
                <a:lnTo>
                  <a:pt x="0" y="602065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9" name="Freeform 9"/>
          <p:cNvSpPr/>
          <p:nvPr/>
        </p:nvSpPr>
        <p:spPr>
          <a:xfrm>
            <a:off x="3890392" y="3713895"/>
            <a:ext cx="4274279" cy="6020655"/>
          </a:xfrm>
          <a:custGeom>
            <a:avLst/>
            <a:gdLst/>
            <a:ahLst/>
            <a:cxnLst/>
            <a:rect l="l" t="t" r="r" b="b"/>
            <a:pathLst>
              <a:path w="4274279" h="6020655">
                <a:moveTo>
                  <a:pt x="0" y="0"/>
                </a:moveTo>
                <a:lnTo>
                  <a:pt x="4274279" y="0"/>
                </a:lnTo>
                <a:lnTo>
                  <a:pt x="4274279" y="6020655"/>
                </a:lnTo>
                <a:lnTo>
                  <a:pt x="0" y="602065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0" name="Freeform 10"/>
          <p:cNvSpPr/>
          <p:nvPr/>
        </p:nvSpPr>
        <p:spPr>
          <a:xfrm>
            <a:off x="7780783" y="3713895"/>
            <a:ext cx="4274279" cy="6020655"/>
          </a:xfrm>
          <a:custGeom>
            <a:avLst/>
            <a:gdLst/>
            <a:ahLst/>
            <a:cxnLst/>
            <a:rect l="l" t="t" r="r" b="b"/>
            <a:pathLst>
              <a:path w="4274279" h="6020655">
                <a:moveTo>
                  <a:pt x="0" y="0"/>
                </a:moveTo>
                <a:lnTo>
                  <a:pt x="4274279" y="0"/>
                </a:lnTo>
                <a:lnTo>
                  <a:pt x="4274279" y="6020655"/>
                </a:lnTo>
                <a:lnTo>
                  <a:pt x="0" y="602065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1" name="Freeform 11"/>
          <p:cNvSpPr/>
          <p:nvPr/>
        </p:nvSpPr>
        <p:spPr>
          <a:xfrm>
            <a:off x="11656557" y="3713895"/>
            <a:ext cx="4274279" cy="6020655"/>
          </a:xfrm>
          <a:custGeom>
            <a:avLst/>
            <a:gdLst/>
            <a:ahLst/>
            <a:cxnLst/>
            <a:rect l="l" t="t" r="r" b="b"/>
            <a:pathLst>
              <a:path w="4274279" h="6020655">
                <a:moveTo>
                  <a:pt x="0" y="0"/>
                </a:moveTo>
                <a:lnTo>
                  <a:pt x="4274279" y="0"/>
                </a:lnTo>
                <a:lnTo>
                  <a:pt x="4274279" y="6020655"/>
                </a:lnTo>
                <a:lnTo>
                  <a:pt x="0" y="602065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2" name="Freeform 12"/>
          <p:cNvSpPr/>
          <p:nvPr/>
        </p:nvSpPr>
        <p:spPr>
          <a:xfrm>
            <a:off x="13975369" y="3713894"/>
            <a:ext cx="4274279" cy="6020655"/>
          </a:xfrm>
          <a:custGeom>
            <a:avLst/>
            <a:gdLst/>
            <a:ahLst/>
            <a:cxnLst/>
            <a:rect l="l" t="t" r="r" b="b"/>
            <a:pathLst>
              <a:path w="4274279" h="6020655">
                <a:moveTo>
                  <a:pt x="0" y="0"/>
                </a:moveTo>
                <a:lnTo>
                  <a:pt x="4274279" y="0"/>
                </a:lnTo>
                <a:lnTo>
                  <a:pt x="4274279" y="6020655"/>
                </a:lnTo>
                <a:lnTo>
                  <a:pt x="0" y="602065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3" name="AutoShape 13"/>
          <p:cNvSpPr/>
          <p:nvPr/>
        </p:nvSpPr>
        <p:spPr>
          <a:xfrm flipH="1">
            <a:off x="15081949" y="3459976"/>
            <a:ext cx="14535" cy="3804336"/>
          </a:xfrm>
          <a:prstGeom prst="line">
            <a:avLst/>
          </a:prstGeom>
          <a:ln w="38100" cap="flat">
            <a:solidFill>
              <a:srgbClr val="094F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l-PL"/>
          </a:p>
        </p:txBody>
      </p:sp>
      <p:grpSp>
        <p:nvGrpSpPr>
          <p:cNvPr id="14" name="Group 14"/>
          <p:cNvGrpSpPr/>
          <p:nvPr/>
        </p:nvGrpSpPr>
        <p:grpSpPr>
          <a:xfrm>
            <a:off x="14845714" y="3499296"/>
            <a:ext cx="472469" cy="472469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666" tIns="50666" rIns="50666" bIns="50666" rtlCol="0" anchor="ctr"/>
            <a:lstStyle/>
            <a:p>
              <a:pPr algn="ctr">
                <a:lnSpc>
                  <a:spcPts val="2652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>
            <a:off x="14332349" y="2780746"/>
            <a:ext cx="1262418" cy="1198149"/>
          </a:xfrm>
          <a:custGeom>
            <a:avLst/>
            <a:gdLst/>
            <a:ahLst/>
            <a:cxnLst/>
            <a:rect l="l" t="t" r="r" b="b"/>
            <a:pathLst>
              <a:path w="1262418" h="1198149">
                <a:moveTo>
                  <a:pt x="0" y="0"/>
                </a:moveTo>
                <a:lnTo>
                  <a:pt x="1262417" y="0"/>
                </a:lnTo>
                <a:lnTo>
                  <a:pt x="1262417" y="1198149"/>
                </a:lnTo>
                <a:lnTo>
                  <a:pt x="0" y="119814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8" name="TextBox 18"/>
          <p:cNvSpPr txBox="1"/>
          <p:nvPr/>
        </p:nvSpPr>
        <p:spPr>
          <a:xfrm>
            <a:off x="15481370" y="6467251"/>
            <a:ext cx="2216032" cy="7971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562"/>
              </a:lnSpc>
              <a:spcBef>
                <a:spcPct val="0"/>
              </a:spcBef>
            </a:pPr>
            <a:r>
              <a:rPr lang="en-US" sz="4687" u="none" strike="noStrike" dirty="0">
                <a:solidFill>
                  <a:srgbClr val="094F00"/>
                </a:solidFill>
                <a:latin typeface="Anton"/>
                <a:ea typeface="Anton"/>
                <a:cs typeface="Anton"/>
                <a:sym typeface="Anton"/>
              </a:rPr>
              <a:t>REPEAT</a:t>
            </a:r>
          </a:p>
        </p:txBody>
      </p:sp>
      <p:sp>
        <p:nvSpPr>
          <p:cNvPr id="19" name="Freeform 19"/>
          <p:cNvSpPr/>
          <p:nvPr/>
        </p:nvSpPr>
        <p:spPr>
          <a:xfrm>
            <a:off x="13746264" y="7253423"/>
            <a:ext cx="2707854" cy="989598"/>
          </a:xfrm>
          <a:custGeom>
            <a:avLst/>
            <a:gdLst/>
            <a:ahLst/>
            <a:cxnLst/>
            <a:rect l="l" t="t" r="r" b="b"/>
            <a:pathLst>
              <a:path w="2707854" h="989598">
                <a:moveTo>
                  <a:pt x="0" y="0"/>
                </a:moveTo>
                <a:lnTo>
                  <a:pt x="2707854" y="0"/>
                </a:lnTo>
                <a:lnTo>
                  <a:pt x="2707854" y="989597"/>
                </a:lnTo>
                <a:lnTo>
                  <a:pt x="0" y="98959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20" name="Group 20"/>
          <p:cNvGrpSpPr>
            <a:grpSpLocks noChangeAspect="1"/>
          </p:cNvGrpSpPr>
          <p:nvPr/>
        </p:nvGrpSpPr>
        <p:grpSpPr>
          <a:xfrm>
            <a:off x="1119154" y="2569136"/>
            <a:ext cx="5368542" cy="3221125"/>
            <a:chOff x="0" y="0"/>
            <a:chExt cx="6350000" cy="38100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6350000" cy="3810000"/>
            </a:xfrm>
            <a:custGeom>
              <a:avLst/>
              <a:gdLst/>
              <a:ahLst/>
              <a:cxnLst/>
              <a:rect l="l" t="t" r="r" b="b"/>
              <a:pathLst>
                <a:path w="6350000" h="3810000">
                  <a:moveTo>
                    <a:pt x="0" y="3175000"/>
                  </a:moveTo>
                  <a:lnTo>
                    <a:pt x="0" y="635000"/>
                  </a:lnTo>
                  <a:cubicBezTo>
                    <a:pt x="0" y="284480"/>
                    <a:pt x="284480" y="0"/>
                    <a:pt x="635000" y="0"/>
                  </a:cubicBezTo>
                  <a:lnTo>
                    <a:pt x="5715000" y="0"/>
                  </a:lnTo>
                  <a:cubicBezTo>
                    <a:pt x="6065520" y="0"/>
                    <a:pt x="6350000" y="284480"/>
                    <a:pt x="6350000" y="635000"/>
                  </a:cubicBezTo>
                  <a:lnTo>
                    <a:pt x="6350000" y="3175000"/>
                  </a:lnTo>
                  <a:cubicBezTo>
                    <a:pt x="6350000" y="3525520"/>
                    <a:pt x="6065520" y="3810000"/>
                    <a:pt x="5715000" y="3810000"/>
                  </a:cubicBezTo>
                  <a:lnTo>
                    <a:pt x="635000" y="3810000"/>
                  </a:lnTo>
                  <a:cubicBezTo>
                    <a:pt x="284480" y="3810000"/>
                    <a:pt x="0" y="3525520"/>
                    <a:pt x="0" y="3175000"/>
                  </a:cubicBezTo>
                  <a:close/>
                </a:path>
              </a:pathLst>
            </a:custGeom>
            <a:blipFill>
              <a:blip r:embed="rId7"/>
              <a:stretch>
                <a:fillRect t="-3459" b="-3459"/>
              </a:stretch>
            </a:blipFill>
          </p:spPr>
          <p:txBody>
            <a:bodyPr/>
            <a:lstStyle/>
            <a:p>
              <a:endParaRPr lang="pl-PL"/>
            </a:p>
          </p:txBody>
        </p:sp>
        <p:sp>
          <p:nvSpPr>
            <p:cNvPr id="22" name="Freeform 22"/>
            <p:cNvSpPr/>
            <p:nvPr/>
          </p:nvSpPr>
          <p:spPr>
            <a:xfrm>
              <a:off x="0" y="0"/>
              <a:ext cx="6350000" cy="3810000"/>
            </a:xfrm>
            <a:custGeom>
              <a:avLst/>
              <a:gdLst/>
              <a:ahLst/>
              <a:cxnLst/>
              <a:rect l="l" t="t" r="r" b="b"/>
              <a:pathLst>
                <a:path w="6350000" h="3810000">
                  <a:moveTo>
                    <a:pt x="5715000" y="19050"/>
                  </a:moveTo>
                  <a:cubicBezTo>
                    <a:pt x="6054090" y="19050"/>
                    <a:pt x="6330950" y="295910"/>
                    <a:pt x="6330950" y="635000"/>
                  </a:cubicBezTo>
                  <a:lnTo>
                    <a:pt x="6330950" y="3175000"/>
                  </a:lnTo>
                  <a:cubicBezTo>
                    <a:pt x="6330950" y="3514090"/>
                    <a:pt x="6054090" y="3790950"/>
                    <a:pt x="5715000" y="3790950"/>
                  </a:cubicBezTo>
                  <a:lnTo>
                    <a:pt x="635000" y="3790950"/>
                  </a:lnTo>
                  <a:cubicBezTo>
                    <a:pt x="295910" y="3790950"/>
                    <a:pt x="19050" y="3514090"/>
                    <a:pt x="19050" y="3175000"/>
                  </a:cubicBezTo>
                  <a:lnTo>
                    <a:pt x="19050" y="635000"/>
                  </a:lnTo>
                  <a:cubicBezTo>
                    <a:pt x="19050" y="295910"/>
                    <a:pt x="295910" y="19050"/>
                    <a:pt x="635000" y="19050"/>
                  </a:cubicBezTo>
                  <a:lnTo>
                    <a:pt x="5715000" y="19050"/>
                  </a:lnTo>
                  <a:moveTo>
                    <a:pt x="5715000" y="0"/>
                  </a:moveTo>
                  <a:lnTo>
                    <a:pt x="635000" y="0"/>
                  </a:lnTo>
                  <a:cubicBezTo>
                    <a:pt x="284480" y="0"/>
                    <a:pt x="0" y="284480"/>
                    <a:pt x="0" y="635000"/>
                  </a:cubicBezTo>
                  <a:lnTo>
                    <a:pt x="0" y="3175000"/>
                  </a:lnTo>
                  <a:cubicBezTo>
                    <a:pt x="0" y="3525520"/>
                    <a:pt x="284480" y="3810000"/>
                    <a:pt x="635000" y="3810000"/>
                  </a:cubicBezTo>
                  <a:lnTo>
                    <a:pt x="5715000" y="3810000"/>
                  </a:lnTo>
                  <a:cubicBezTo>
                    <a:pt x="6065520" y="3810000"/>
                    <a:pt x="6350000" y="3525520"/>
                    <a:pt x="6350000" y="3175000"/>
                  </a:cubicBezTo>
                  <a:lnTo>
                    <a:pt x="6350000" y="635000"/>
                  </a:lnTo>
                  <a:cubicBezTo>
                    <a:pt x="6350000" y="284480"/>
                    <a:pt x="6065520" y="0"/>
                    <a:pt x="5715000" y="0"/>
                  </a:cubicBezTo>
                  <a:lnTo>
                    <a:pt x="5715000" y="0"/>
                  </a:lnTo>
                  <a:close/>
                </a:path>
              </a:pathLst>
            </a:custGeom>
            <a:solidFill>
              <a:srgbClr val="82BA26"/>
            </a:solidFill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23" name="Group 23"/>
          <p:cNvGrpSpPr>
            <a:grpSpLocks noChangeAspect="1"/>
          </p:cNvGrpSpPr>
          <p:nvPr/>
        </p:nvGrpSpPr>
        <p:grpSpPr>
          <a:xfrm>
            <a:off x="7348393" y="2569136"/>
            <a:ext cx="5368542" cy="3221125"/>
            <a:chOff x="0" y="0"/>
            <a:chExt cx="6350000" cy="38100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6350000" cy="3810000"/>
            </a:xfrm>
            <a:custGeom>
              <a:avLst/>
              <a:gdLst/>
              <a:ahLst/>
              <a:cxnLst/>
              <a:rect l="l" t="t" r="r" b="b"/>
              <a:pathLst>
                <a:path w="6350000" h="3810000">
                  <a:moveTo>
                    <a:pt x="0" y="3175000"/>
                  </a:moveTo>
                  <a:lnTo>
                    <a:pt x="0" y="635000"/>
                  </a:lnTo>
                  <a:cubicBezTo>
                    <a:pt x="0" y="284480"/>
                    <a:pt x="284480" y="0"/>
                    <a:pt x="635000" y="0"/>
                  </a:cubicBezTo>
                  <a:lnTo>
                    <a:pt x="5715000" y="0"/>
                  </a:lnTo>
                  <a:cubicBezTo>
                    <a:pt x="6065520" y="0"/>
                    <a:pt x="6350000" y="284480"/>
                    <a:pt x="6350000" y="635000"/>
                  </a:cubicBezTo>
                  <a:lnTo>
                    <a:pt x="6350000" y="3175000"/>
                  </a:lnTo>
                  <a:cubicBezTo>
                    <a:pt x="6350000" y="3525520"/>
                    <a:pt x="6065520" y="3810000"/>
                    <a:pt x="5715000" y="3810000"/>
                  </a:cubicBezTo>
                  <a:lnTo>
                    <a:pt x="635000" y="3810000"/>
                  </a:lnTo>
                  <a:cubicBezTo>
                    <a:pt x="284480" y="3810000"/>
                    <a:pt x="0" y="3525520"/>
                    <a:pt x="0" y="3175000"/>
                  </a:cubicBezTo>
                  <a:close/>
                </a:path>
              </a:pathLst>
            </a:custGeom>
            <a:blipFill>
              <a:blip r:embed="rId8"/>
              <a:stretch>
                <a:fillRect t="-764" b="-764"/>
              </a:stretch>
            </a:blipFill>
          </p:spPr>
          <p:txBody>
            <a:bodyPr/>
            <a:lstStyle/>
            <a:p>
              <a:endParaRPr lang="pl-PL"/>
            </a:p>
          </p:txBody>
        </p:sp>
        <p:sp>
          <p:nvSpPr>
            <p:cNvPr id="25" name="Freeform 25"/>
            <p:cNvSpPr/>
            <p:nvPr/>
          </p:nvSpPr>
          <p:spPr>
            <a:xfrm>
              <a:off x="0" y="0"/>
              <a:ext cx="6350000" cy="3810000"/>
            </a:xfrm>
            <a:custGeom>
              <a:avLst/>
              <a:gdLst/>
              <a:ahLst/>
              <a:cxnLst/>
              <a:rect l="l" t="t" r="r" b="b"/>
              <a:pathLst>
                <a:path w="6350000" h="3810000">
                  <a:moveTo>
                    <a:pt x="5715000" y="19050"/>
                  </a:moveTo>
                  <a:cubicBezTo>
                    <a:pt x="6054090" y="19050"/>
                    <a:pt x="6330950" y="295910"/>
                    <a:pt x="6330950" y="635000"/>
                  </a:cubicBezTo>
                  <a:lnTo>
                    <a:pt x="6330950" y="3175000"/>
                  </a:lnTo>
                  <a:cubicBezTo>
                    <a:pt x="6330950" y="3514090"/>
                    <a:pt x="6054090" y="3790950"/>
                    <a:pt x="5715000" y="3790950"/>
                  </a:cubicBezTo>
                  <a:lnTo>
                    <a:pt x="635000" y="3790950"/>
                  </a:lnTo>
                  <a:cubicBezTo>
                    <a:pt x="295910" y="3790950"/>
                    <a:pt x="19050" y="3514090"/>
                    <a:pt x="19050" y="3175000"/>
                  </a:cubicBezTo>
                  <a:lnTo>
                    <a:pt x="19050" y="635000"/>
                  </a:lnTo>
                  <a:cubicBezTo>
                    <a:pt x="19050" y="295910"/>
                    <a:pt x="295910" y="19050"/>
                    <a:pt x="635000" y="19050"/>
                  </a:cubicBezTo>
                  <a:lnTo>
                    <a:pt x="5715000" y="19050"/>
                  </a:lnTo>
                  <a:moveTo>
                    <a:pt x="5715000" y="0"/>
                  </a:moveTo>
                  <a:lnTo>
                    <a:pt x="635000" y="0"/>
                  </a:lnTo>
                  <a:cubicBezTo>
                    <a:pt x="284480" y="0"/>
                    <a:pt x="0" y="284480"/>
                    <a:pt x="0" y="635000"/>
                  </a:cubicBezTo>
                  <a:lnTo>
                    <a:pt x="0" y="3175000"/>
                  </a:lnTo>
                  <a:cubicBezTo>
                    <a:pt x="0" y="3525520"/>
                    <a:pt x="284480" y="3810000"/>
                    <a:pt x="635000" y="3810000"/>
                  </a:cubicBezTo>
                  <a:lnTo>
                    <a:pt x="5715000" y="3810000"/>
                  </a:lnTo>
                  <a:cubicBezTo>
                    <a:pt x="6065520" y="3810000"/>
                    <a:pt x="6350000" y="3525520"/>
                    <a:pt x="6350000" y="3175000"/>
                  </a:cubicBezTo>
                  <a:lnTo>
                    <a:pt x="6350000" y="635000"/>
                  </a:lnTo>
                  <a:cubicBezTo>
                    <a:pt x="6350000" y="284480"/>
                    <a:pt x="6065520" y="0"/>
                    <a:pt x="5715000" y="0"/>
                  </a:cubicBezTo>
                  <a:lnTo>
                    <a:pt x="5715000" y="0"/>
                  </a:lnTo>
                  <a:close/>
                </a:path>
              </a:pathLst>
            </a:custGeom>
            <a:solidFill>
              <a:srgbClr val="82BA26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26" name="TextBox 26"/>
          <p:cNvSpPr txBox="1"/>
          <p:nvPr/>
        </p:nvSpPr>
        <p:spPr>
          <a:xfrm>
            <a:off x="1119154" y="1181100"/>
            <a:ext cx="15034684" cy="974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600"/>
              </a:lnSpc>
            </a:pPr>
            <a:r>
              <a:rPr lang="pl-PL" sz="7755" b="1" dirty="0" err="1">
                <a:solidFill>
                  <a:srgbClr val="82BA26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Stetig</a:t>
            </a:r>
            <a:r>
              <a:rPr lang="pl-PL" sz="7755" b="1" dirty="0">
                <a:solidFill>
                  <a:srgbClr val="82BA26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 </a:t>
            </a:r>
            <a:r>
              <a:rPr lang="pl-PL" sz="7755" b="1" dirty="0" err="1">
                <a:solidFill>
                  <a:srgbClr val="82BA26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mehr</a:t>
            </a:r>
            <a:r>
              <a:rPr lang="pl-PL" sz="7755" b="1" dirty="0">
                <a:solidFill>
                  <a:srgbClr val="82BA26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 </a:t>
            </a:r>
            <a:r>
              <a:rPr lang="pl-PL" sz="7755" b="1" dirty="0" err="1">
                <a:solidFill>
                  <a:srgbClr val="82BA26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recycelte</a:t>
            </a:r>
            <a:r>
              <a:rPr lang="pl-PL" sz="7755" b="1" dirty="0">
                <a:solidFill>
                  <a:srgbClr val="82BA26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 </a:t>
            </a:r>
            <a:r>
              <a:rPr lang="pl-PL" sz="7755" b="1" dirty="0" err="1">
                <a:solidFill>
                  <a:srgbClr val="82BA26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Rohstoffe</a:t>
            </a:r>
            <a:endParaRPr lang="en-US" sz="7755" b="1" dirty="0">
              <a:solidFill>
                <a:srgbClr val="82BA26"/>
              </a:solidFill>
              <a:latin typeface="Bebas Neue Bold"/>
              <a:ea typeface="Bebas Neue Bold"/>
              <a:cs typeface="Bebas Neue Bold"/>
              <a:sym typeface="Bebas Neue Bold"/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1028700" y="6803116"/>
            <a:ext cx="5906671" cy="24365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15"/>
              </a:lnSpc>
            </a:pPr>
            <a:r>
              <a:rPr lang="pl-PL" sz="2143" dirty="0" err="1">
                <a:solidFill>
                  <a:srgbClr val="000000">
                    <a:alpha val="57647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Die</a:t>
            </a:r>
            <a:r>
              <a:rPr lang="pl-PL" sz="2143" dirty="0">
                <a:solidFill>
                  <a:srgbClr val="000000">
                    <a:alpha val="57647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pl-PL" sz="2143" dirty="0" err="1">
                <a:solidFill>
                  <a:srgbClr val="000000">
                    <a:alpha val="57647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zerkleinerten</a:t>
            </a:r>
            <a:r>
              <a:rPr lang="pl-PL" sz="2143" dirty="0">
                <a:solidFill>
                  <a:srgbClr val="000000">
                    <a:alpha val="57647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pl-PL" sz="2143" dirty="0" err="1">
                <a:solidFill>
                  <a:srgbClr val="000000">
                    <a:alpha val="57647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Bestandteile</a:t>
            </a:r>
            <a:r>
              <a:rPr lang="pl-PL" sz="2143" dirty="0">
                <a:solidFill>
                  <a:srgbClr val="000000">
                    <a:alpha val="57647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pl-PL" sz="2143" dirty="0" err="1">
                <a:solidFill>
                  <a:srgbClr val="000000">
                    <a:alpha val="57647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werden</a:t>
            </a:r>
            <a:r>
              <a:rPr lang="pl-PL" sz="2143" dirty="0">
                <a:solidFill>
                  <a:srgbClr val="000000">
                    <a:alpha val="57647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 gr</a:t>
            </a:r>
            <a:r>
              <a:rPr lang="de-DE" sz="2143" dirty="0" err="1">
                <a:solidFill>
                  <a:srgbClr val="000000">
                    <a:alpha val="57647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ündlich</a:t>
            </a:r>
            <a:r>
              <a:rPr lang="de-DE" sz="2143" dirty="0">
                <a:solidFill>
                  <a:srgbClr val="000000">
                    <a:alpha val="57647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 gereinigt und getrocknet, und das daraus entstehende Granulat  wird zu einem umweltfreundlichen Rohstoff, der dazu beiträgt, die Plastikverschmutzung auf unserem Planeten zu verringern.</a:t>
            </a:r>
            <a:endParaRPr lang="en-US" sz="2143" dirty="0">
              <a:solidFill>
                <a:srgbClr val="000000">
                  <a:alpha val="57647"/>
                </a:srgbClr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1119154" y="6102683"/>
            <a:ext cx="5368542" cy="4634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821"/>
              </a:lnSpc>
              <a:spcBef>
                <a:spcPct val="0"/>
              </a:spcBef>
            </a:pPr>
            <a:r>
              <a:rPr lang="pl-PL" sz="2729" spc="81" dirty="0" err="1">
                <a:solidFill>
                  <a:srgbClr val="435415"/>
                </a:solidFill>
                <a:latin typeface="Poppins"/>
                <a:ea typeface="Poppins"/>
                <a:cs typeface="Poppins"/>
                <a:sym typeface="Poppins"/>
              </a:rPr>
              <a:t>Regranulat</a:t>
            </a:r>
            <a:endParaRPr lang="en-US" sz="2729" spc="81" dirty="0">
              <a:solidFill>
                <a:srgbClr val="435415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9" name="TextBox 29"/>
          <p:cNvSpPr txBox="1"/>
          <p:nvPr/>
        </p:nvSpPr>
        <p:spPr>
          <a:xfrm>
            <a:off x="7166789" y="6803116"/>
            <a:ext cx="5906671" cy="16125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15"/>
              </a:lnSpc>
            </a:pPr>
            <a:r>
              <a:rPr lang="pl-PL" sz="2143" dirty="0" err="1">
                <a:solidFill>
                  <a:srgbClr val="000000">
                    <a:alpha val="57647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Plastikm</a:t>
            </a:r>
            <a:r>
              <a:rPr lang="de-DE" sz="2143" dirty="0" err="1">
                <a:solidFill>
                  <a:srgbClr val="000000">
                    <a:alpha val="57647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üll</a:t>
            </a:r>
            <a:r>
              <a:rPr lang="de-DE" sz="2143" dirty="0">
                <a:solidFill>
                  <a:srgbClr val="000000">
                    <a:alpha val="57647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 ist eines des größten Übels unserer Zeit. Schütze die Umwelt, spar</a:t>
            </a:r>
            <a:r>
              <a:rPr lang="pl-PL" sz="2143" dirty="0">
                <a:solidFill>
                  <a:srgbClr val="000000">
                    <a:alpha val="57647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e</a:t>
            </a:r>
            <a:r>
              <a:rPr lang="de-DE" sz="2143" dirty="0">
                <a:solidFill>
                  <a:srgbClr val="000000">
                    <a:alpha val="57647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 Zeit und Energie </a:t>
            </a:r>
            <a:r>
              <a:rPr lang="pl-PL" sz="2143" dirty="0">
                <a:solidFill>
                  <a:srgbClr val="000000">
                    <a:alpha val="57647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– </a:t>
            </a:r>
            <a:r>
              <a:rPr lang="pl-PL" sz="2143" dirty="0" err="1">
                <a:solidFill>
                  <a:srgbClr val="000000">
                    <a:alpha val="57647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werfe</a:t>
            </a:r>
            <a:r>
              <a:rPr lang="pl-PL" sz="2143" dirty="0">
                <a:solidFill>
                  <a:srgbClr val="000000">
                    <a:alpha val="57647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 es </a:t>
            </a:r>
            <a:r>
              <a:rPr lang="pl-PL" sz="2143" dirty="0" err="1">
                <a:solidFill>
                  <a:srgbClr val="000000">
                    <a:alpha val="57647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nicht</a:t>
            </a:r>
            <a:r>
              <a:rPr lang="pl-PL" sz="2143" dirty="0">
                <a:solidFill>
                  <a:srgbClr val="000000">
                    <a:alpha val="57647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pl-PL" sz="2143" dirty="0" err="1">
                <a:solidFill>
                  <a:srgbClr val="000000">
                    <a:alpha val="57647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weg</a:t>
            </a:r>
            <a:r>
              <a:rPr lang="pl-PL" sz="2143" dirty="0">
                <a:solidFill>
                  <a:srgbClr val="000000">
                    <a:alpha val="57647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pl-PL" sz="2143" dirty="0" err="1">
                <a:solidFill>
                  <a:srgbClr val="000000">
                    <a:alpha val="57647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sondern</a:t>
            </a:r>
            <a:r>
              <a:rPr lang="pl-PL" sz="2143" dirty="0">
                <a:solidFill>
                  <a:srgbClr val="000000">
                    <a:alpha val="57647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pl-PL" sz="2143" dirty="0" err="1">
                <a:solidFill>
                  <a:srgbClr val="000000">
                    <a:alpha val="57647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verwende</a:t>
            </a:r>
            <a:r>
              <a:rPr lang="pl-PL" sz="2143" dirty="0">
                <a:solidFill>
                  <a:srgbClr val="000000">
                    <a:alpha val="57647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 es </a:t>
            </a:r>
            <a:r>
              <a:rPr lang="pl-PL" sz="2143" dirty="0" err="1">
                <a:solidFill>
                  <a:srgbClr val="000000">
                    <a:alpha val="57647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wieder</a:t>
            </a:r>
            <a:r>
              <a:rPr lang="pl-PL" sz="2143" dirty="0">
                <a:solidFill>
                  <a:srgbClr val="000000">
                    <a:alpha val="57647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pl-PL" sz="2143" dirty="0" err="1">
                <a:solidFill>
                  <a:srgbClr val="000000">
                    <a:alpha val="57647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und</a:t>
            </a:r>
            <a:r>
              <a:rPr lang="pl-PL" sz="2143" dirty="0">
                <a:solidFill>
                  <a:srgbClr val="000000">
                    <a:alpha val="57647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pl-PL" sz="2143" dirty="0" err="1">
                <a:solidFill>
                  <a:srgbClr val="000000">
                    <a:alpha val="57647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recycel</a:t>
            </a:r>
            <a:r>
              <a:rPr lang="pl-PL" sz="2143" dirty="0">
                <a:solidFill>
                  <a:srgbClr val="000000">
                    <a:alpha val="57647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 es!</a:t>
            </a:r>
            <a:r>
              <a:rPr lang="en-US" sz="2143" dirty="0">
                <a:solidFill>
                  <a:srgbClr val="000000">
                    <a:alpha val="57647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 ♻️🌍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7166789" y="6112208"/>
            <a:ext cx="5963168" cy="4516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34"/>
              </a:lnSpc>
              <a:spcBef>
                <a:spcPct val="0"/>
              </a:spcBef>
            </a:pPr>
            <a:r>
              <a:rPr lang="en-US" sz="2667" spc="80" dirty="0" err="1">
                <a:solidFill>
                  <a:srgbClr val="435415"/>
                </a:solidFill>
                <a:latin typeface="Poppins"/>
                <a:ea typeface="Poppins"/>
                <a:cs typeface="Poppins"/>
                <a:sym typeface="Poppins"/>
              </a:rPr>
              <a:t>Wiederverwendung</a:t>
            </a:r>
            <a:r>
              <a:rPr lang="en-US" sz="2667" spc="80" dirty="0">
                <a:solidFill>
                  <a:srgbClr val="435415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667" spc="80" dirty="0" err="1">
                <a:solidFill>
                  <a:srgbClr val="435415"/>
                </a:solidFill>
                <a:latin typeface="Poppins"/>
                <a:ea typeface="Poppins"/>
                <a:cs typeface="Poppins"/>
                <a:sym typeface="Poppins"/>
              </a:rPr>
              <a:t>im</a:t>
            </a:r>
            <a:r>
              <a:rPr lang="en-US" sz="2667" spc="80" dirty="0">
                <a:solidFill>
                  <a:srgbClr val="435415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667" spc="80" dirty="0" err="1">
                <a:solidFill>
                  <a:srgbClr val="435415"/>
                </a:solidFill>
                <a:latin typeface="Poppins"/>
                <a:ea typeface="Poppins"/>
                <a:cs typeface="Poppins"/>
                <a:sym typeface="Poppins"/>
              </a:rPr>
              <a:t>Kreislauf</a:t>
            </a:r>
            <a:endParaRPr lang="en-US" sz="2667" spc="80" dirty="0">
              <a:solidFill>
                <a:srgbClr val="435415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1" name="TextBox 31"/>
          <p:cNvSpPr txBox="1"/>
          <p:nvPr/>
        </p:nvSpPr>
        <p:spPr>
          <a:xfrm>
            <a:off x="15481370" y="4084433"/>
            <a:ext cx="2216032" cy="7971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562"/>
              </a:lnSpc>
              <a:spcBef>
                <a:spcPct val="0"/>
              </a:spcBef>
            </a:pPr>
            <a:r>
              <a:rPr lang="en-US" sz="4687" u="none" strike="noStrike" dirty="0">
                <a:solidFill>
                  <a:srgbClr val="094F00"/>
                </a:solidFill>
                <a:latin typeface="Anton"/>
                <a:ea typeface="Anton"/>
                <a:cs typeface="Anton"/>
                <a:sym typeface="Anton"/>
              </a:rPr>
              <a:t>REUSE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5481370" y="5174723"/>
            <a:ext cx="2216032" cy="7971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562"/>
              </a:lnSpc>
              <a:spcBef>
                <a:spcPct val="0"/>
              </a:spcBef>
            </a:pPr>
            <a:r>
              <a:rPr lang="en-US" sz="4687" u="none" strike="noStrike" dirty="0">
                <a:solidFill>
                  <a:srgbClr val="094F00"/>
                </a:solidFill>
                <a:latin typeface="Anton"/>
                <a:ea typeface="Anton"/>
                <a:cs typeface="Anton"/>
                <a:sym typeface="Anton"/>
              </a:rPr>
              <a:t>RECYCLE</a:t>
            </a:r>
          </a:p>
        </p:txBody>
      </p:sp>
      <p:sp>
        <p:nvSpPr>
          <p:cNvPr id="33" name="Freeform 33"/>
          <p:cNvSpPr/>
          <p:nvPr/>
        </p:nvSpPr>
        <p:spPr>
          <a:xfrm>
            <a:off x="15748244" y="19753"/>
            <a:ext cx="2283428" cy="512944"/>
          </a:xfrm>
          <a:custGeom>
            <a:avLst/>
            <a:gdLst/>
            <a:ahLst/>
            <a:cxnLst/>
            <a:rect l="l" t="t" r="r" b="b"/>
            <a:pathLst>
              <a:path w="2283428" h="512944">
                <a:moveTo>
                  <a:pt x="0" y="0"/>
                </a:moveTo>
                <a:lnTo>
                  <a:pt x="2283428" y="0"/>
                </a:lnTo>
                <a:lnTo>
                  <a:pt x="2283428" y="512944"/>
                </a:lnTo>
                <a:lnTo>
                  <a:pt x="0" y="51294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552450"/>
            <a:chOff x="0" y="0"/>
            <a:chExt cx="4816593" cy="14550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145501"/>
            </a:xfrm>
            <a:custGeom>
              <a:avLst/>
              <a:gdLst/>
              <a:ahLst/>
              <a:cxnLst/>
              <a:rect l="l" t="t" r="r" b="b"/>
              <a:pathLst>
                <a:path w="4816592" h="145501">
                  <a:moveTo>
                    <a:pt x="0" y="0"/>
                  </a:moveTo>
                  <a:lnTo>
                    <a:pt x="4816592" y="0"/>
                  </a:lnTo>
                  <a:lnTo>
                    <a:pt x="4816592" y="145501"/>
                  </a:lnTo>
                  <a:lnTo>
                    <a:pt x="0" y="145501"/>
                  </a:lnTo>
                  <a:close/>
                </a:path>
              </a:pathLst>
            </a:custGeom>
            <a:solidFill>
              <a:srgbClr val="404F54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1836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9734550"/>
            <a:ext cx="18288000" cy="552450"/>
            <a:chOff x="0" y="0"/>
            <a:chExt cx="4816593" cy="14550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816592" cy="145501"/>
            </a:xfrm>
            <a:custGeom>
              <a:avLst/>
              <a:gdLst/>
              <a:ahLst/>
              <a:cxnLst/>
              <a:rect l="l" t="t" r="r" b="b"/>
              <a:pathLst>
                <a:path w="4816592" h="145501">
                  <a:moveTo>
                    <a:pt x="0" y="0"/>
                  </a:moveTo>
                  <a:lnTo>
                    <a:pt x="4816592" y="0"/>
                  </a:lnTo>
                  <a:lnTo>
                    <a:pt x="4816592" y="145501"/>
                  </a:lnTo>
                  <a:lnTo>
                    <a:pt x="0" y="145501"/>
                  </a:lnTo>
                  <a:close/>
                </a:path>
              </a:pathLst>
            </a:custGeom>
            <a:solidFill>
              <a:srgbClr val="82BA26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816593" cy="1836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0" y="3713895"/>
            <a:ext cx="4274279" cy="6020655"/>
          </a:xfrm>
          <a:custGeom>
            <a:avLst/>
            <a:gdLst/>
            <a:ahLst/>
            <a:cxnLst/>
            <a:rect l="l" t="t" r="r" b="b"/>
            <a:pathLst>
              <a:path w="4274279" h="6020655">
                <a:moveTo>
                  <a:pt x="0" y="0"/>
                </a:moveTo>
                <a:lnTo>
                  <a:pt x="4274279" y="0"/>
                </a:lnTo>
                <a:lnTo>
                  <a:pt x="4274279" y="6020655"/>
                </a:lnTo>
                <a:lnTo>
                  <a:pt x="0" y="602065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9" name="Freeform 9"/>
          <p:cNvSpPr/>
          <p:nvPr/>
        </p:nvSpPr>
        <p:spPr>
          <a:xfrm>
            <a:off x="3890392" y="3713895"/>
            <a:ext cx="4274279" cy="6020655"/>
          </a:xfrm>
          <a:custGeom>
            <a:avLst/>
            <a:gdLst/>
            <a:ahLst/>
            <a:cxnLst/>
            <a:rect l="l" t="t" r="r" b="b"/>
            <a:pathLst>
              <a:path w="4274279" h="6020655">
                <a:moveTo>
                  <a:pt x="0" y="0"/>
                </a:moveTo>
                <a:lnTo>
                  <a:pt x="4274279" y="0"/>
                </a:lnTo>
                <a:lnTo>
                  <a:pt x="4274279" y="6020655"/>
                </a:lnTo>
                <a:lnTo>
                  <a:pt x="0" y="602065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0" name="Freeform 10"/>
          <p:cNvSpPr/>
          <p:nvPr/>
        </p:nvSpPr>
        <p:spPr>
          <a:xfrm>
            <a:off x="7780783" y="3713895"/>
            <a:ext cx="4274279" cy="6020655"/>
          </a:xfrm>
          <a:custGeom>
            <a:avLst/>
            <a:gdLst/>
            <a:ahLst/>
            <a:cxnLst/>
            <a:rect l="l" t="t" r="r" b="b"/>
            <a:pathLst>
              <a:path w="4274279" h="6020655">
                <a:moveTo>
                  <a:pt x="0" y="0"/>
                </a:moveTo>
                <a:lnTo>
                  <a:pt x="4274279" y="0"/>
                </a:lnTo>
                <a:lnTo>
                  <a:pt x="4274279" y="6020655"/>
                </a:lnTo>
                <a:lnTo>
                  <a:pt x="0" y="602065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1" name="Freeform 11"/>
          <p:cNvSpPr/>
          <p:nvPr/>
        </p:nvSpPr>
        <p:spPr>
          <a:xfrm>
            <a:off x="11656557" y="3713895"/>
            <a:ext cx="4274279" cy="6020655"/>
          </a:xfrm>
          <a:custGeom>
            <a:avLst/>
            <a:gdLst/>
            <a:ahLst/>
            <a:cxnLst/>
            <a:rect l="l" t="t" r="r" b="b"/>
            <a:pathLst>
              <a:path w="4274279" h="6020655">
                <a:moveTo>
                  <a:pt x="0" y="0"/>
                </a:moveTo>
                <a:lnTo>
                  <a:pt x="4274279" y="0"/>
                </a:lnTo>
                <a:lnTo>
                  <a:pt x="4274279" y="6020655"/>
                </a:lnTo>
                <a:lnTo>
                  <a:pt x="0" y="602065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2" name="Freeform 12"/>
          <p:cNvSpPr/>
          <p:nvPr/>
        </p:nvSpPr>
        <p:spPr>
          <a:xfrm>
            <a:off x="14013717" y="3677207"/>
            <a:ext cx="4274279" cy="6020655"/>
          </a:xfrm>
          <a:custGeom>
            <a:avLst/>
            <a:gdLst/>
            <a:ahLst/>
            <a:cxnLst/>
            <a:rect l="l" t="t" r="r" b="b"/>
            <a:pathLst>
              <a:path w="4274279" h="6020655">
                <a:moveTo>
                  <a:pt x="0" y="0"/>
                </a:moveTo>
                <a:lnTo>
                  <a:pt x="4274279" y="0"/>
                </a:lnTo>
                <a:lnTo>
                  <a:pt x="4274279" y="6020655"/>
                </a:lnTo>
                <a:lnTo>
                  <a:pt x="0" y="602065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3" name="TextBox 13"/>
          <p:cNvSpPr txBox="1"/>
          <p:nvPr/>
        </p:nvSpPr>
        <p:spPr>
          <a:xfrm>
            <a:off x="5085882" y="3026471"/>
            <a:ext cx="8266713" cy="53746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576"/>
              </a:lnSpc>
            </a:pPr>
            <a:r>
              <a:rPr lang="en-US" sz="1717" b="1" dirty="0">
                <a:solidFill>
                  <a:srgbClr val="000000">
                    <a:alpha val="57647"/>
                  </a:srgbClr>
                </a:solidFill>
                <a:latin typeface="Poppins Bold"/>
                <a:ea typeface="Poppins Bold"/>
                <a:cs typeface="Poppins Bold"/>
                <a:sym typeface="Poppins Bold"/>
              </a:rPr>
              <a:t>1. </a:t>
            </a:r>
            <a:r>
              <a:rPr lang="pl-PL" sz="1717" b="1" dirty="0" err="1">
                <a:solidFill>
                  <a:srgbClr val="000000">
                    <a:alpha val="57647"/>
                  </a:srgbClr>
                </a:solidFill>
                <a:latin typeface="Poppins Bold"/>
                <a:ea typeface="Poppins Bold"/>
                <a:cs typeface="Poppins Bold"/>
                <a:sym typeface="Poppins Bold"/>
              </a:rPr>
              <a:t>Haltbarkeit</a:t>
            </a:r>
            <a:r>
              <a:rPr lang="pl-PL" sz="1717" b="1" dirty="0">
                <a:solidFill>
                  <a:srgbClr val="000000">
                    <a:alpha val="57647"/>
                  </a:srgbClr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pl-PL" sz="1717" b="1" dirty="0" err="1">
                <a:solidFill>
                  <a:srgbClr val="000000">
                    <a:alpha val="57647"/>
                  </a:srgbClr>
                </a:solidFill>
                <a:latin typeface="Poppins Bold"/>
                <a:ea typeface="Poppins Bold"/>
                <a:cs typeface="Poppins Bold"/>
                <a:sym typeface="Poppins Bold"/>
              </a:rPr>
              <a:t>und</a:t>
            </a:r>
            <a:r>
              <a:rPr lang="pl-PL" sz="1717" b="1" dirty="0">
                <a:solidFill>
                  <a:srgbClr val="000000">
                    <a:alpha val="57647"/>
                  </a:srgbClr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pl-PL" sz="1717" b="1" dirty="0" err="1">
                <a:solidFill>
                  <a:srgbClr val="000000">
                    <a:alpha val="57647"/>
                  </a:srgbClr>
                </a:solidFill>
                <a:latin typeface="Poppins Bold"/>
                <a:ea typeface="Poppins Bold"/>
                <a:cs typeface="Poppins Bold"/>
                <a:sym typeface="Poppins Bold"/>
              </a:rPr>
              <a:t>lange</a:t>
            </a:r>
            <a:r>
              <a:rPr lang="pl-PL" sz="1717" b="1" dirty="0">
                <a:solidFill>
                  <a:srgbClr val="000000">
                    <a:alpha val="57647"/>
                  </a:srgbClr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pl-PL" sz="1717" b="1" dirty="0" err="1">
                <a:solidFill>
                  <a:srgbClr val="000000">
                    <a:alpha val="57647"/>
                  </a:srgbClr>
                </a:solidFill>
                <a:latin typeface="Poppins Bold"/>
                <a:ea typeface="Poppins Bold"/>
                <a:cs typeface="Poppins Bold"/>
                <a:sym typeface="Poppins Bold"/>
              </a:rPr>
              <a:t>Lebensdauer</a:t>
            </a:r>
            <a:endParaRPr lang="pl-PL" sz="1717" b="1" dirty="0">
              <a:solidFill>
                <a:srgbClr val="000000">
                  <a:alpha val="57647"/>
                </a:srgbClr>
              </a:solidFill>
              <a:latin typeface="Poppins Bold"/>
              <a:ea typeface="Poppins Bold"/>
              <a:cs typeface="Poppins Bold"/>
              <a:sym typeface="Poppins Bold"/>
            </a:endParaRPr>
          </a:p>
          <a:p>
            <a:pPr algn="l">
              <a:lnSpc>
                <a:spcPts val="2576"/>
              </a:lnSpc>
            </a:pPr>
            <a:r>
              <a:rPr lang="de-DE" sz="1288" dirty="0">
                <a:solidFill>
                  <a:srgbClr val="000000">
                    <a:alpha val="57647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Kunststoffpaletten sind viel widerstandsfähiger gegen Beschädigungen, Feuchtigkeit, Schimmel und Witterungseinflüsse als Holzpaletten.</a:t>
            </a:r>
            <a:endParaRPr lang="pl-PL" sz="1288" dirty="0">
              <a:solidFill>
                <a:srgbClr val="000000">
                  <a:alpha val="57647"/>
                </a:srgbClr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>
              <a:lnSpc>
                <a:spcPts val="2576"/>
              </a:lnSpc>
            </a:pPr>
            <a:r>
              <a:rPr lang="en-US" sz="1717" b="1" dirty="0">
                <a:solidFill>
                  <a:srgbClr val="000000">
                    <a:alpha val="57647"/>
                  </a:srgbClr>
                </a:solidFill>
                <a:latin typeface="Poppins Bold"/>
                <a:ea typeface="Poppins Bold"/>
                <a:cs typeface="Poppins Bold"/>
                <a:sym typeface="Poppins Bold"/>
              </a:rPr>
              <a:t>2. </a:t>
            </a:r>
            <a:r>
              <a:rPr lang="pl-PL" sz="1717" b="1" dirty="0" err="1">
                <a:solidFill>
                  <a:srgbClr val="000000">
                    <a:alpha val="57647"/>
                  </a:srgbClr>
                </a:solidFill>
                <a:latin typeface="Poppins Bold"/>
                <a:ea typeface="Poppins Bold"/>
                <a:cs typeface="Poppins Bold"/>
                <a:sym typeface="Poppins Bold"/>
              </a:rPr>
              <a:t>Wiederverwendbarkeit</a:t>
            </a:r>
            <a:endParaRPr lang="en-US" sz="1717" b="1" dirty="0">
              <a:solidFill>
                <a:srgbClr val="000000">
                  <a:alpha val="57647"/>
                </a:srgbClr>
              </a:solidFill>
              <a:latin typeface="Poppins Bold"/>
              <a:ea typeface="Poppins Bold"/>
              <a:cs typeface="Poppins Bold"/>
              <a:sym typeface="Poppins Bold"/>
            </a:endParaRPr>
          </a:p>
          <a:p>
            <a:pPr algn="l">
              <a:lnSpc>
                <a:spcPts val="1932"/>
              </a:lnSpc>
            </a:pPr>
            <a:r>
              <a:rPr lang="de-DE" sz="1288" dirty="0">
                <a:solidFill>
                  <a:srgbClr val="000000">
                    <a:alpha val="57647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Im Gegensatz zu Holzpaletten können Kunststoffpaletten vollständig recycelt und zur Herstellung neuer Paletten oder anderer Produkte verwendet werden.</a:t>
            </a:r>
            <a:endParaRPr lang="pl-PL" sz="1288" dirty="0">
              <a:solidFill>
                <a:srgbClr val="000000">
                  <a:alpha val="57647"/>
                </a:srgbClr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>
              <a:lnSpc>
                <a:spcPts val="1932"/>
              </a:lnSpc>
            </a:pPr>
            <a:r>
              <a:rPr lang="en-US" sz="1717" b="1" dirty="0">
                <a:solidFill>
                  <a:srgbClr val="000000">
                    <a:alpha val="57647"/>
                  </a:srgbClr>
                </a:solidFill>
                <a:latin typeface="Poppins Bold"/>
                <a:ea typeface="Poppins Bold"/>
                <a:cs typeface="Poppins Bold"/>
                <a:sym typeface="Poppins Bold"/>
              </a:rPr>
              <a:t>3. </a:t>
            </a:r>
            <a:r>
              <a:rPr lang="pl-PL" sz="1717" b="1" dirty="0" err="1">
                <a:solidFill>
                  <a:srgbClr val="000000">
                    <a:alpha val="57647"/>
                  </a:srgbClr>
                </a:solidFill>
                <a:latin typeface="Poppins Bold"/>
                <a:ea typeface="Poppins Bold"/>
                <a:cs typeface="Poppins Bold"/>
                <a:sym typeface="Poppins Bold"/>
              </a:rPr>
              <a:t>Sparsamere</a:t>
            </a:r>
            <a:r>
              <a:rPr lang="pl-PL" sz="1717" b="1" dirty="0">
                <a:solidFill>
                  <a:srgbClr val="000000">
                    <a:alpha val="57647"/>
                  </a:srgbClr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pl-PL" sz="1717" b="1" dirty="0" err="1">
                <a:solidFill>
                  <a:srgbClr val="000000">
                    <a:alpha val="57647"/>
                  </a:srgbClr>
                </a:solidFill>
                <a:latin typeface="Poppins Bold"/>
                <a:ea typeface="Poppins Bold"/>
                <a:cs typeface="Poppins Bold"/>
                <a:sym typeface="Poppins Bold"/>
              </a:rPr>
              <a:t>Nutzung</a:t>
            </a:r>
            <a:r>
              <a:rPr lang="en-US" sz="1717" b="1" dirty="0">
                <a:solidFill>
                  <a:srgbClr val="000000">
                    <a:alpha val="57647"/>
                  </a:srgbClr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1717" b="1" dirty="0" err="1">
                <a:solidFill>
                  <a:srgbClr val="000000">
                    <a:alpha val="57647"/>
                  </a:srgbClr>
                </a:solidFill>
                <a:latin typeface="Poppins Bold"/>
                <a:ea typeface="Poppins Bold"/>
                <a:cs typeface="Poppins Bold"/>
                <a:sym typeface="Poppins Bold"/>
              </a:rPr>
              <a:t>natürlicher</a:t>
            </a:r>
            <a:r>
              <a:rPr lang="en-US" sz="1717" b="1" dirty="0">
                <a:solidFill>
                  <a:srgbClr val="000000">
                    <a:alpha val="57647"/>
                  </a:srgbClr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1717" b="1" dirty="0" err="1">
                <a:solidFill>
                  <a:srgbClr val="000000">
                    <a:alpha val="57647"/>
                  </a:srgbClr>
                </a:solidFill>
                <a:latin typeface="Poppins Bold"/>
                <a:ea typeface="Poppins Bold"/>
                <a:cs typeface="Poppins Bold"/>
                <a:sym typeface="Poppins Bold"/>
              </a:rPr>
              <a:t>Rohstoffe</a:t>
            </a:r>
            <a:endParaRPr lang="pl-PL" sz="1717" b="1" dirty="0">
              <a:solidFill>
                <a:srgbClr val="000000">
                  <a:alpha val="57647"/>
                </a:srgbClr>
              </a:solidFill>
              <a:latin typeface="Poppins Bold"/>
              <a:ea typeface="Poppins Bold"/>
              <a:cs typeface="Poppins Bold"/>
              <a:sym typeface="Poppins Bold"/>
            </a:endParaRPr>
          </a:p>
          <a:p>
            <a:pPr algn="l">
              <a:lnSpc>
                <a:spcPts val="1932"/>
              </a:lnSpc>
            </a:pPr>
            <a:r>
              <a:rPr lang="de-DE" sz="1288" dirty="0">
                <a:solidFill>
                  <a:srgbClr val="000000">
                    <a:alpha val="57647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Die Produktion von Holzpaletten erfordert </a:t>
            </a:r>
            <a:r>
              <a:rPr lang="pl-PL" sz="1288" dirty="0" err="1">
                <a:solidFill>
                  <a:srgbClr val="000000">
                    <a:alpha val="57647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Rodung</a:t>
            </a:r>
            <a:r>
              <a:rPr lang="pl-PL" sz="1288" dirty="0">
                <a:solidFill>
                  <a:srgbClr val="000000">
                    <a:alpha val="57647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 von W</a:t>
            </a:r>
            <a:r>
              <a:rPr lang="de-DE" sz="1288" dirty="0" err="1">
                <a:solidFill>
                  <a:srgbClr val="000000">
                    <a:alpha val="57647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äldern</a:t>
            </a:r>
            <a:r>
              <a:rPr lang="de-DE" sz="1288" dirty="0">
                <a:solidFill>
                  <a:srgbClr val="000000">
                    <a:alpha val="57647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, was zur Entwaldung und Umweltzerstörung führt.</a:t>
            </a:r>
            <a:endParaRPr lang="pl-PL" sz="1288" dirty="0">
              <a:solidFill>
                <a:srgbClr val="000000">
                  <a:alpha val="57647"/>
                </a:srgbClr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>
              <a:lnSpc>
                <a:spcPts val="1932"/>
              </a:lnSpc>
            </a:pPr>
            <a:r>
              <a:rPr lang="en-US" sz="1717" b="1" dirty="0">
                <a:solidFill>
                  <a:srgbClr val="000000">
                    <a:alpha val="57647"/>
                  </a:srgbClr>
                </a:solidFill>
                <a:latin typeface="Poppins Bold"/>
                <a:ea typeface="Poppins Bold"/>
                <a:cs typeface="Poppins Bold"/>
                <a:sym typeface="Poppins Bold"/>
              </a:rPr>
              <a:t>4. </a:t>
            </a:r>
            <a:r>
              <a:rPr lang="en-US" sz="1717" b="1" dirty="0" err="1">
                <a:solidFill>
                  <a:srgbClr val="000000">
                    <a:alpha val="57647"/>
                  </a:srgbClr>
                </a:solidFill>
                <a:latin typeface="Poppins Bold"/>
                <a:ea typeface="Poppins Bold"/>
                <a:cs typeface="Poppins Bold"/>
                <a:sym typeface="Poppins Bold"/>
              </a:rPr>
              <a:t>Reduktion</a:t>
            </a:r>
            <a:r>
              <a:rPr lang="en-US" sz="1717" b="1" dirty="0">
                <a:solidFill>
                  <a:srgbClr val="000000">
                    <a:alpha val="57647"/>
                  </a:srgbClr>
                </a:solidFill>
                <a:latin typeface="Poppins Bold"/>
                <a:ea typeface="Poppins Bold"/>
                <a:cs typeface="Poppins Bold"/>
                <a:sym typeface="Poppins Bold"/>
              </a:rPr>
              <a:t> der CO₂-</a:t>
            </a:r>
            <a:r>
              <a:rPr lang="en-US" sz="1717" b="1" dirty="0" err="1">
                <a:solidFill>
                  <a:srgbClr val="000000">
                    <a:alpha val="57647"/>
                  </a:srgbClr>
                </a:solidFill>
                <a:latin typeface="Poppins Bold"/>
                <a:ea typeface="Poppins Bold"/>
                <a:cs typeface="Poppins Bold"/>
                <a:sym typeface="Poppins Bold"/>
              </a:rPr>
              <a:t>Emissionen</a:t>
            </a:r>
            <a:endParaRPr lang="pl-PL" sz="1717" b="1" dirty="0">
              <a:solidFill>
                <a:srgbClr val="000000">
                  <a:alpha val="57647"/>
                </a:srgbClr>
              </a:solidFill>
              <a:latin typeface="Poppins Bold"/>
              <a:ea typeface="Poppins Bold"/>
              <a:cs typeface="Poppins Bold"/>
              <a:sym typeface="Poppins Bold"/>
            </a:endParaRPr>
          </a:p>
          <a:p>
            <a:pPr algn="l">
              <a:lnSpc>
                <a:spcPts val="1932"/>
              </a:lnSpc>
            </a:pPr>
            <a:r>
              <a:rPr lang="de-DE" sz="1288" dirty="0">
                <a:solidFill>
                  <a:srgbClr val="000000">
                    <a:alpha val="57647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Durch das geringere Gewicht von Kunststoffpaletten wird der Kraftstoffverbrauch beim Transport reduziert, was zu einer Verringerung der CO₂-Emissionen führt.</a:t>
            </a:r>
            <a:endParaRPr lang="pl-PL" sz="1288" dirty="0">
              <a:solidFill>
                <a:srgbClr val="000000">
                  <a:alpha val="57647"/>
                </a:srgbClr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>
              <a:lnSpc>
                <a:spcPts val="1932"/>
              </a:lnSpc>
            </a:pPr>
            <a:r>
              <a:rPr lang="en-US" sz="1717" b="1" dirty="0">
                <a:solidFill>
                  <a:srgbClr val="000000">
                    <a:alpha val="57647"/>
                  </a:srgbClr>
                </a:solidFill>
                <a:latin typeface="Poppins Bold"/>
                <a:ea typeface="Poppins Bold"/>
                <a:cs typeface="Poppins Bold"/>
                <a:sym typeface="Poppins Bold"/>
              </a:rPr>
              <a:t>5. </a:t>
            </a:r>
            <a:r>
              <a:rPr lang="de-DE" sz="1717" b="1" dirty="0">
                <a:solidFill>
                  <a:srgbClr val="000000">
                    <a:alpha val="57647"/>
                  </a:srgbClr>
                </a:solidFill>
                <a:latin typeface="Poppins Bold"/>
                <a:ea typeface="Poppins Bold"/>
                <a:cs typeface="Poppins Bold"/>
                <a:sym typeface="Poppins Bold"/>
              </a:rPr>
              <a:t>Kein Bedarf an chemischer Imprägnierung</a:t>
            </a:r>
            <a:endParaRPr lang="pl-PL" sz="1717" b="1" dirty="0">
              <a:solidFill>
                <a:srgbClr val="000000">
                  <a:alpha val="57647"/>
                </a:srgbClr>
              </a:solidFill>
              <a:latin typeface="Poppins Bold"/>
              <a:ea typeface="Poppins Bold"/>
              <a:cs typeface="Poppins Bold"/>
              <a:sym typeface="Poppins Bold"/>
            </a:endParaRPr>
          </a:p>
          <a:p>
            <a:pPr algn="l">
              <a:lnSpc>
                <a:spcPts val="1932"/>
              </a:lnSpc>
            </a:pPr>
            <a:r>
              <a:rPr lang="de-DE" sz="1288" dirty="0">
                <a:solidFill>
                  <a:srgbClr val="000000">
                    <a:alpha val="57647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Holzpaletten unterliegen internationalen phytosanitären Vorschriften (z. B. ISPM 15), was zusätzliche Kosten für Inspektionen, Gas</a:t>
            </a:r>
            <a:r>
              <a:rPr lang="pl-PL" sz="1288" dirty="0">
                <a:solidFill>
                  <a:srgbClr val="000000">
                    <a:alpha val="57647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-</a:t>
            </a:r>
            <a:r>
              <a:rPr lang="de-DE" sz="1288" dirty="0">
                <a:solidFill>
                  <a:srgbClr val="000000">
                    <a:alpha val="57647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 oder Wärmebehandlung verursacht.</a:t>
            </a:r>
            <a:endParaRPr lang="pl-PL" sz="1288" dirty="0">
              <a:solidFill>
                <a:srgbClr val="000000">
                  <a:alpha val="57647"/>
                </a:srgbClr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>
              <a:lnSpc>
                <a:spcPts val="1932"/>
              </a:lnSpc>
            </a:pPr>
            <a:r>
              <a:rPr lang="en-US" sz="1788" b="1" dirty="0">
                <a:solidFill>
                  <a:srgbClr val="000000">
                    <a:alpha val="57647"/>
                  </a:srgbClr>
                </a:solidFill>
                <a:latin typeface="Poppins Bold"/>
                <a:ea typeface="Poppins Bold"/>
                <a:cs typeface="Poppins Bold"/>
                <a:sym typeface="Poppins Bold"/>
              </a:rPr>
              <a:t>6. </a:t>
            </a:r>
            <a:r>
              <a:rPr lang="en-US" sz="1788" b="1" dirty="0" err="1">
                <a:solidFill>
                  <a:srgbClr val="000000">
                    <a:alpha val="57647"/>
                  </a:srgbClr>
                </a:solidFill>
                <a:latin typeface="Poppins Bold"/>
                <a:ea typeface="Poppins Bold"/>
                <a:cs typeface="Poppins Bold"/>
                <a:sym typeface="Poppins Bold"/>
              </a:rPr>
              <a:t>Optimierung</a:t>
            </a:r>
            <a:r>
              <a:rPr lang="en-US" sz="1788" b="1" dirty="0">
                <a:solidFill>
                  <a:srgbClr val="000000">
                    <a:alpha val="57647"/>
                  </a:srgbClr>
                </a:solidFill>
                <a:latin typeface="Poppins Bold"/>
                <a:ea typeface="Poppins Bold"/>
                <a:cs typeface="Poppins Bold"/>
                <a:sym typeface="Poppins Bold"/>
              </a:rPr>
              <a:t> des </a:t>
            </a:r>
            <a:r>
              <a:rPr lang="en-US" sz="1788" b="1" dirty="0" err="1">
                <a:solidFill>
                  <a:srgbClr val="000000">
                    <a:alpha val="57647"/>
                  </a:srgbClr>
                </a:solidFill>
                <a:latin typeface="Poppins Bold"/>
                <a:ea typeface="Poppins Bold"/>
                <a:cs typeface="Poppins Bold"/>
                <a:sym typeface="Poppins Bold"/>
              </a:rPr>
              <a:t>Lagerplatzes</a:t>
            </a:r>
            <a:endParaRPr lang="en-US" sz="1788" b="1" dirty="0">
              <a:solidFill>
                <a:srgbClr val="000000">
                  <a:alpha val="57647"/>
                </a:srgbClr>
              </a:solidFill>
              <a:latin typeface="Poppins Bold"/>
              <a:ea typeface="Poppins Bold"/>
              <a:cs typeface="Poppins Bold"/>
              <a:sym typeface="Poppins Bold"/>
            </a:endParaRPr>
          </a:p>
          <a:p>
            <a:pPr algn="l">
              <a:lnSpc>
                <a:spcPts val="1932"/>
              </a:lnSpc>
            </a:pPr>
            <a:r>
              <a:rPr lang="de-DE" sz="1288" dirty="0">
                <a:solidFill>
                  <a:srgbClr val="000000">
                    <a:alpha val="57647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Kunststoffpaletten haben oft eine Konstruktion, die das Stapeln und Zusammenklappen ermöglicht.</a:t>
            </a:r>
            <a:endParaRPr lang="en-US" sz="1288" dirty="0">
              <a:solidFill>
                <a:srgbClr val="000000">
                  <a:alpha val="57647"/>
                </a:srgbClr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>
              <a:lnSpc>
                <a:spcPts val="1932"/>
              </a:lnSpc>
            </a:pPr>
            <a:endParaRPr lang="en-US" sz="1288" dirty="0">
              <a:solidFill>
                <a:srgbClr val="000000">
                  <a:alpha val="57647"/>
                </a:srgbClr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>
              <a:lnSpc>
                <a:spcPts val="2576"/>
              </a:lnSpc>
            </a:pPr>
            <a:endParaRPr lang="en-US" sz="1288" dirty="0">
              <a:solidFill>
                <a:srgbClr val="000000">
                  <a:alpha val="57647"/>
                </a:srgbClr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>
              <a:lnSpc>
                <a:spcPts val="2576"/>
              </a:lnSpc>
            </a:pPr>
            <a:endParaRPr lang="en-US" sz="1288" dirty="0">
              <a:solidFill>
                <a:srgbClr val="000000">
                  <a:alpha val="57647"/>
                </a:srgbClr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grpSp>
        <p:nvGrpSpPr>
          <p:cNvPr id="14" name="Group 14"/>
          <p:cNvGrpSpPr/>
          <p:nvPr/>
        </p:nvGrpSpPr>
        <p:grpSpPr>
          <a:xfrm>
            <a:off x="412014" y="901267"/>
            <a:ext cx="4046448" cy="5780639"/>
            <a:chOff x="0" y="0"/>
            <a:chExt cx="4445000" cy="63500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445000" cy="6350000"/>
            </a:xfrm>
            <a:custGeom>
              <a:avLst/>
              <a:gdLst/>
              <a:ahLst/>
              <a:cxnLst/>
              <a:rect l="l" t="t" r="r" b="b"/>
              <a:pathLst>
                <a:path w="4445000" h="6350000">
                  <a:moveTo>
                    <a:pt x="3429000" y="6350000"/>
                  </a:moveTo>
                  <a:lnTo>
                    <a:pt x="1016000" y="6350000"/>
                  </a:lnTo>
                  <a:cubicBezTo>
                    <a:pt x="454660" y="6350000"/>
                    <a:pt x="0" y="5895340"/>
                    <a:pt x="0" y="5334000"/>
                  </a:cubicBezTo>
                  <a:lnTo>
                    <a:pt x="0" y="1016000"/>
                  </a:lnTo>
                  <a:cubicBezTo>
                    <a:pt x="0" y="454660"/>
                    <a:pt x="454660" y="0"/>
                    <a:pt x="1016000" y="0"/>
                  </a:cubicBezTo>
                  <a:lnTo>
                    <a:pt x="3429000" y="0"/>
                  </a:lnTo>
                  <a:cubicBezTo>
                    <a:pt x="3990340" y="0"/>
                    <a:pt x="4445000" y="454660"/>
                    <a:pt x="4445000" y="1016000"/>
                  </a:cubicBezTo>
                  <a:lnTo>
                    <a:pt x="4445000" y="5334000"/>
                  </a:lnTo>
                  <a:cubicBezTo>
                    <a:pt x="4445000" y="5895340"/>
                    <a:pt x="3990340" y="6350000"/>
                    <a:pt x="3429000" y="6350000"/>
                  </a:cubicBezTo>
                  <a:close/>
                </a:path>
              </a:pathLst>
            </a:custGeom>
            <a:blipFill>
              <a:blip r:embed="rId3"/>
              <a:stretch>
                <a:fillRect l="-74060" r="-40359"/>
              </a:stretch>
            </a:blipFill>
            <a:ln w="19050" cap="sq">
              <a:solidFill>
                <a:srgbClr val="82BA26"/>
              </a:solidFill>
              <a:prstDash val="solid"/>
              <a:miter/>
            </a:ln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16" name="Group 16"/>
          <p:cNvGrpSpPr>
            <a:grpSpLocks noChangeAspect="1"/>
          </p:cNvGrpSpPr>
          <p:nvPr/>
        </p:nvGrpSpPr>
        <p:grpSpPr>
          <a:xfrm>
            <a:off x="13854574" y="7015723"/>
            <a:ext cx="3985571" cy="2391343"/>
            <a:chOff x="0" y="0"/>
            <a:chExt cx="6350000" cy="38100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6350000" cy="3810000"/>
            </a:xfrm>
            <a:custGeom>
              <a:avLst/>
              <a:gdLst/>
              <a:ahLst/>
              <a:cxnLst/>
              <a:rect l="l" t="t" r="r" b="b"/>
              <a:pathLst>
                <a:path w="6350000" h="3810000">
                  <a:moveTo>
                    <a:pt x="0" y="3175000"/>
                  </a:moveTo>
                  <a:lnTo>
                    <a:pt x="0" y="635000"/>
                  </a:lnTo>
                  <a:cubicBezTo>
                    <a:pt x="0" y="284480"/>
                    <a:pt x="284480" y="0"/>
                    <a:pt x="635000" y="0"/>
                  </a:cubicBezTo>
                  <a:lnTo>
                    <a:pt x="5715000" y="0"/>
                  </a:lnTo>
                  <a:cubicBezTo>
                    <a:pt x="6065520" y="0"/>
                    <a:pt x="6350000" y="284480"/>
                    <a:pt x="6350000" y="635000"/>
                  </a:cubicBezTo>
                  <a:lnTo>
                    <a:pt x="6350000" y="3175000"/>
                  </a:lnTo>
                  <a:cubicBezTo>
                    <a:pt x="6350000" y="3525520"/>
                    <a:pt x="6065520" y="3810000"/>
                    <a:pt x="5715000" y="3810000"/>
                  </a:cubicBezTo>
                  <a:lnTo>
                    <a:pt x="635000" y="3810000"/>
                  </a:lnTo>
                  <a:cubicBezTo>
                    <a:pt x="284480" y="3810000"/>
                    <a:pt x="0" y="3525520"/>
                    <a:pt x="0" y="3175000"/>
                  </a:cubicBezTo>
                  <a:close/>
                </a:path>
              </a:pathLst>
            </a:custGeom>
            <a:blipFill>
              <a:blip r:embed="rId4"/>
              <a:stretch>
                <a:fillRect t="-5520" b="-5520"/>
              </a:stretch>
            </a:blipFill>
          </p:spPr>
          <p:txBody>
            <a:bodyPr/>
            <a:lstStyle/>
            <a:p>
              <a:endParaRPr lang="pl-PL"/>
            </a:p>
          </p:txBody>
        </p:sp>
        <p:sp>
          <p:nvSpPr>
            <p:cNvPr id="18" name="Freeform 18"/>
            <p:cNvSpPr/>
            <p:nvPr/>
          </p:nvSpPr>
          <p:spPr>
            <a:xfrm>
              <a:off x="0" y="0"/>
              <a:ext cx="6350000" cy="3810000"/>
            </a:xfrm>
            <a:custGeom>
              <a:avLst/>
              <a:gdLst/>
              <a:ahLst/>
              <a:cxnLst/>
              <a:rect l="l" t="t" r="r" b="b"/>
              <a:pathLst>
                <a:path w="6350000" h="3810000">
                  <a:moveTo>
                    <a:pt x="5715000" y="19050"/>
                  </a:moveTo>
                  <a:cubicBezTo>
                    <a:pt x="6054090" y="19050"/>
                    <a:pt x="6330950" y="295910"/>
                    <a:pt x="6330950" y="635000"/>
                  </a:cubicBezTo>
                  <a:lnTo>
                    <a:pt x="6330950" y="3175000"/>
                  </a:lnTo>
                  <a:cubicBezTo>
                    <a:pt x="6330950" y="3514090"/>
                    <a:pt x="6054090" y="3790950"/>
                    <a:pt x="5715000" y="3790950"/>
                  </a:cubicBezTo>
                  <a:lnTo>
                    <a:pt x="635000" y="3790950"/>
                  </a:lnTo>
                  <a:cubicBezTo>
                    <a:pt x="295910" y="3790950"/>
                    <a:pt x="19050" y="3514090"/>
                    <a:pt x="19050" y="3175000"/>
                  </a:cubicBezTo>
                  <a:lnTo>
                    <a:pt x="19050" y="635000"/>
                  </a:lnTo>
                  <a:cubicBezTo>
                    <a:pt x="19050" y="295910"/>
                    <a:pt x="295910" y="19050"/>
                    <a:pt x="635000" y="19050"/>
                  </a:cubicBezTo>
                  <a:lnTo>
                    <a:pt x="5715000" y="19050"/>
                  </a:lnTo>
                  <a:moveTo>
                    <a:pt x="5715000" y="0"/>
                  </a:moveTo>
                  <a:lnTo>
                    <a:pt x="635000" y="0"/>
                  </a:lnTo>
                  <a:cubicBezTo>
                    <a:pt x="284480" y="0"/>
                    <a:pt x="0" y="284480"/>
                    <a:pt x="0" y="635000"/>
                  </a:cubicBezTo>
                  <a:lnTo>
                    <a:pt x="0" y="3175000"/>
                  </a:lnTo>
                  <a:cubicBezTo>
                    <a:pt x="0" y="3525520"/>
                    <a:pt x="284480" y="3810000"/>
                    <a:pt x="635000" y="3810000"/>
                  </a:cubicBezTo>
                  <a:lnTo>
                    <a:pt x="5715000" y="3810000"/>
                  </a:lnTo>
                  <a:cubicBezTo>
                    <a:pt x="6065520" y="3810000"/>
                    <a:pt x="6350000" y="3525520"/>
                    <a:pt x="6350000" y="3175000"/>
                  </a:cubicBezTo>
                  <a:lnTo>
                    <a:pt x="6350000" y="635000"/>
                  </a:lnTo>
                  <a:cubicBezTo>
                    <a:pt x="6350000" y="284480"/>
                    <a:pt x="6065520" y="0"/>
                    <a:pt x="5715000" y="0"/>
                  </a:cubicBezTo>
                  <a:lnTo>
                    <a:pt x="5715000" y="0"/>
                  </a:lnTo>
                  <a:close/>
                </a:path>
              </a:pathLst>
            </a:custGeom>
            <a:solidFill>
              <a:srgbClr val="82BA26"/>
            </a:solidFill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3793697" y="892184"/>
            <a:ext cx="4046448" cy="5780639"/>
            <a:chOff x="0" y="0"/>
            <a:chExt cx="4445000" cy="63500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4445000" cy="6350000"/>
            </a:xfrm>
            <a:custGeom>
              <a:avLst/>
              <a:gdLst/>
              <a:ahLst/>
              <a:cxnLst/>
              <a:rect l="l" t="t" r="r" b="b"/>
              <a:pathLst>
                <a:path w="4445000" h="6350000">
                  <a:moveTo>
                    <a:pt x="3429000" y="6350000"/>
                  </a:moveTo>
                  <a:lnTo>
                    <a:pt x="1016000" y="6350000"/>
                  </a:lnTo>
                  <a:cubicBezTo>
                    <a:pt x="454660" y="6350000"/>
                    <a:pt x="0" y="5895340"/>
                    <a:pt x="0" y="5334000"/>
                  </a:cubicBezTo>
                  <a:lnTo>
                    <a:pt x="0" y="1016000"/>
                  </a:lnTo>
                  <a:cubicBezTo>
                    <a:pt x="0" y="454660"/>
                    <a:pt x="454660" y="0"/>
                    <a:pt x="1016000" y="0"/>
                  </a:cubicBezTo>
                  <a:lnTo>
                    <a:pt x="3429000" y="0"/>
                  </a:lnTo>
                  <a:cubicBezTo>
                    <a:pt x="3990340" y="0"/>
                    <a:pt x="4445000" y="454660"/>
                    <a:pt x="4445000" y="1016000"/>
                  </a:cubicBezTo>
                  <a:lnTo>
                    <a:pt x="4445000" y="5334000"/>
                  </a:lnTo>
                  <a:cubicBezTo>
                    <a:pt x="4445000" y="5895340"/>
                    <a:pt x="3990340" y="6350000"/>
                    <a:pt x="3429000" y="6350000"/>
                  </a:cubicBezTo>
                  <a:close/>
                </a:path>
              </a:pathLst>
            </a:custGeom>
            <a:blipFill>
              <a:blip r:embed="rId5"/>
              <a:stretch>
                <a:fillRect l="-3571" r="-3571"/>
              </a:stretch>
            </a:blipFill>
            <a:ln w="19050" cap="sq">
              <a:solidFill>
                <a:srgbClr val="82BA26"/>
              </a:solidFill>
              <a:prstDash val="solid"/>
              <a:miter/>
            </a:ln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21" name="Group 21"/>
          <p:cNvGrpSpPr>
            <a:grpSpLocks noChangeAspect="1"/>
          </p:cNvGrpSpPr>
          <p:nvPr/>
        </p:nvGrpSpPr>
        <p:grpSpPr>
          <a:xfrm>
            <a:off x="472890" y="7030724"/>
            <a:ext cx="3985571" cy="2391343"/>
            <a:chOff x="0" y="0"/>
            <a:chExt cx="6350000" cy="38100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6350000" cy="3810000"/>
            </a:xfrm>
            <a:custGeom>
              <a:avLst/>
              <a:gdLst/>
              <a:ahLst/>
              <a:cxnLst/>
              <a:rect l="l" t="t" r="r" b="b"/>
              <a:pathLst>
                <a:path w="6350000" h="3810000">
                  <a:moveTo>
                    <a:pt x="0" y="3175000"/>
                  </a:moveTo>
                  <a:lnTo>
                    <a:pt x="0" y="635000"/>
                  </a:lnTo>
                  <a:cubicBezTo>
                    <a:pt x="0" y="284480"/>
                    <a:pt x="284480" y="0"/>
                    <a:pt x="635000" y="0"/>
                  </a:cubicBezTo>
                  <a:lnTo>
                    <a:pt x="5715000" y="0"/>
                  </a:lnTo>
                  <a:cubicBezTo>
                    <a:pt x="6065520" y="0"/>
                    <a:pt x="6350000" y="284480"/>
                    <a:pt x="6350000" y="635000"/>
                  </a:cubicBezTo>
                  <a:lnTo>
                    <a:pt x="6350000" y="3175000"/>
                  </a:lnTo>
                  <a:cubicBezTo>
                    <a:pt x="6350000" y="3525520"/>
                    <a:pt x="6065520" y="3810000"/>
                    <a:pt x="5715000" y="3810000"/>
                  </a:cubicBezTo>
                  <a:lnTo>
                    <a:pt x="635000" y="3810000"/>
                  </a:lnTo>
                  <a:cubicBezTo>
                    <a:pt x="284480" y="3810000"/>
                    <a:pt x="0" y="3525520"/>
                    <a:pt x="0" y="3175000"/>
                  </a:cubicBezTo>
                  <a:close/>
                </a:path>
              </a:pathLst>
            </a:custGeom>
            <a:blipFill>
              <a:blip r:embed="rId6"/>
              <a:stretch>
                <a:fillRect t="-5625" b="-5625"/>
              </a:stretch>
            </a:blipFill>
          </p:spPr>
          <p:txBody>
            <a:bodyPr/>
            <a:lstStyle/>
            <a:p>
              <a:endParaRPr lang="pl-PL"/>
            </a:p>
          </p:txBody>
        </p:sp>
        <p:sp>
          <p:nvSpPr>
            <p:cNvPr id="23" name="Freeform 23"/>
            <p:cNvSpPr/>
            <p:nvPr/>
          </p:nvSpPr>
          <p:spPr>
            <a:xfrm>
              <a:off x="0" y="0"/>
              <a:ext cx="6350000" cy="3810000"/>
            </a:xfrm>
            <a:custGeom>
              <a:avLst/>
              <a:gdLst/>
              <a:ahLst/>
              <a:cxnLst/>
              <a:rect l="l" t="t" r="r" b="b"/>
              <a:pathLst>
                <a:path w="6350000" h="3810000">
                  <a:moveTo>
                    <a:pt x="5715000" y="19050"/>
                  </a:moveTo>
                  <a:cubicBezTo>
                    <a:pt x="6054090" y="19050"/>
                    <a:pt x="6330950" y="295910"/>
                    <a:pt x="6330950" y="635000"/>
                  </a:cubicBezTo>
                  <a:lnTo>
                    <a:pt x="6330950" y="3175000"/>
                  </a:lnTo>
                  <a:cubicBezTo>
                    <a:pt x="6330950" y="3514090"/>
                    <a:pt x="6054090" y="3790950"/>
                    <a:pt x="5715000" y="3790950"/>
                  </a:cubicBezTo>
                  <a:lnTo>
                    <a:pt x="635000" y="3790950"/>
                  </a:lnTo>
                  <a:cubicBezTo>
                    <a:pt x="295910" y="3790950"/>
                    <a:pt x="19050" y="3514090"/>
                    <a:pt x="19050" y="3175000"/>
                  </a:cubicBezTo>
                  <a:lnTo>
                    <a:pt x="19050" y="635000"/>
                  </a:lnTo>
                  <a:cubicBezTo>
                    <a:pt x="19050" y="295910"/>
                    <a:pt x="295910" y="19050"/>
                    <a:pt x="635000" y="19050"/>
                  </a:cubicBezTo>
                  <a:lnTo>
                    <a:pt x="5715000" y="19050"/>
                  </a:lnTo>
                  <a:moveTo>
                    <a:pt x="5715000" y="0"/>
                  </a:moveTo>
                  <a:lnTo>
                    <a:pt x="635000" y="0"/>
                  </a:lnTo>
                  <a:cubicBezTo>
                    <a:pt x="284480" y="0"/>
                    <a:pt x="0" y="284480"/>
                    <a:pt x="0" y="635000"/>
                  </a:cubicBezTo>
                  <a:lnTo>
                    <a:pt x="0" y="3175000"/>
                  </a:lnTo>
                  <a:cubicBezTo>
                    <a:pt x="0" y="3525520"/>
                    <a:pt x="284480" y="3810000"/>
                    <a:pt x="635000" y="3810000"/>
                  </a:cubicBezTo>
                  <a:lnTo>
                    <a:pt x="5715000" y="3810000"/>
                  </a:lnTo>
                  <a:cubicBezTo>
                    <a:pt x="6065520" y="3810000"/>
                    <a:pt x="6350000" y="3525520"/>
                    <a:pt x="6350000" y="3175000"/>
                  </a:cubicBezTo>
                  <a:lnTo>
                    <a:pt x="6350000" y="635000"/>
                  </a:lnTo>
                  <a:cubicBezTo>
                    <a:pt x="6350000" y="284480"/>
                    <a:pt x="6065520" y="0"/>
                    <a:pt x="5715000" y="0"/>
                  </a:cubicBezTo>
                  <a:lnTo>
                    <a:pt x="5715000" y="0"/>
                  </a:lnTo>
                  <a:close/>
                </a:path>
              </a:pathLst>
            </a:custGeom>
            <a:solidFill>
              <a:srgbClr val="82BA26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24" name="TextBox 24"/>
          <p:cNvSpPr txBox="1"/>
          <p:nvPr/>
        </p:nvSpPr>
        <p:spPr>
          <a:xfrm>
            <a:off x="4915887" y="676275"/>
            <a:ext cx="8266713" cy="15645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075"/>
              </a:lnSpc>
            </a:pPr>
            <a:r>
              <a:rPr lang="pl-PL" sz="6199" b="1" dirty="0" err="1">
                <a:solidFill>
                  <a:srgbClr val="82BA26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Kunststoffpalette</a:t>
            </a:r>
            <a:r>
              <a:rPr lang="pl-PL" sz="6199" b="1" dirty="0">
                <a:solidFill>
                  <a:srgbClr val="82BA26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 </a:t>
            </a:r>
            <a:r>
              <a:rPr lang="pl-PL" sz="6199" b="1" dirty="0" err="1">
                <a:solidFill>
                  <a:srgbClr val="82BA26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und</a:t>
            </a:r>
            <a:r>
              <a:rPr lang="pl-PL" sz="6199" b="1" dirty="0">
                <a:solidFill>
                  <a:srgbClr val="82BA26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 </a:t>
            </a:r>
            <a:r>
              <a:rPr lang="pl-PL" sz="6199" b="1" dirty="0" err="1">
                <a:solidFill>
                  <a:srgbClr val="82BA26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Holzpalette</a:t>
            </a:r>
            <a:r>
              <a:rPr lang="pl-PL" sz="6199" b="1" dirty="0">
                <a:solidFill>
                  <a:srgbClr val="82BA26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 im </a:t>
            </a:r>
            <a:r>
              <a:rPr lang="pl-PL" sz="6199" b="1" dirty="0" err="1">
                <a:solidFill>
                  <a:srgbClr val="82BA26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Vergleich</a:t>
            </a:r>
            <a:endParaRPr lang="en-US" sz="6199" b="1" dirty="0">
              <a:solidFill>
                <a:srgbClr val="82BA26"/>
              </a:solidFill>
              <a:latin typeface="Bebas Neue Bold"/>
              <a:ea typeface="Bebas Neue Bold"/>
              <a:cs typeface="Bebas Neue Bold"/>
              <a:sym typeface="Bebas Neue Bold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5086350" y="2199847"/>
            <a:ext cx="5048250" cy="4382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589"/>
              </a:lnSpc>
              <a:spcBef>
                <a:spcPct val="0"/>
              </a:spcBef>
            </a:pPr>
            <a:r>
              <a:rPr lang="de-DE" sz="2563" spc="76" dirty="0">
                <a:solidFill>
                  <a:srgbClr val="435415"/>
                </a:solidFill>
                <a:latin typeface="Poppins"/>
                <a:ea typeface="Poppins"/>
                <a:cs typeface="Poppins"/>
                <a:sym typeface="Poppins"/>
              </a:rPr>
              <a:t>ökologisch</a:t>
            </a:r>
            <a:r>
              <a:rPr lang="en-US" sz="2563" spc="76" dirty="0">
                <a:solidFill>
                  <a:srgbClr val="435415"/>
                </a:solidFill>
                <a:latin typeface="Poppins"/>
                <a:ea typeface="Poppins"/>
                <a:cs typeface="Poppins"/>
                <a:sym typeface="Poppins"/>
              </a:rPr>
              <a:t> = </a:t>
            </a:r>
            <a:r>
              <a:rPr lang="en-US" sz="2563" spc="76" dirty="0" err="1">
                <a:solidFill>
                  <a:srgbClr val="435415"/>
                </a:solidFill>
                <a:latin typeface="Poppins"/>
                <a:ea typeface="Poppins"/>
                <a:cs typeface="Poppins"/>
                <a:sym typeface="Poppins"/>
              </a:rPr>
              <a:t>ökonomisch</a:t>
            </a:r>
            <a:endParaRPr lang="en-US" sz="2563" spc="76" dirty="0">
              <a:solidFill>
                <a:srgbClr val="435415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5085882" y="7713723"/>
            <a:ext cx="7832034" cy="16007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150"/>
              </a:lnSpc>
            </a:pPr>
            <a:r>
              <a:rPr lang="de-DE" dirty="0">
                <a:solidFill>
                  <a:srgbClr val="000000">
                    <a:alpha val="57647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Dank dieser Vorteile sind Kunststoffpaletten eine nachhaltigere Lösung, die zum Schutz der Umwelt und der natürlichen Ressourcen beiträgt ♻️🌍. Trotz höherer Anschaffungskosten sind sie auf lange Sicht kostensparend und wirtschaftlicher für Unternehmen 💰📦.</a:t>
            </a:r>
            <a:endParaRPr lang="en-US" dirty="0">
              <a:solidFill>
                <a:srgbClr val="000000">
                  <a:alpha val="57647"/>
                </a:srgbClr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7" name="Freeform 27"/>
          <p:cNvSpPr/>
          <p:nvPr/>
        </p:nvSpPr>
        <p:spPr>
          <a:xfrm>
            <a:off x="15748244" y="19753"/>
            <a:ext cx="2283428" cy="512944"/>
          </a:xfrm>
          <a:custGeom>
            <a:avLst/>
            <a:gdLst/>
            <a:ahLst/>
            <a:cxnLst/>
            <a:rect l="l" t="t" r="r" b="b"/>
            <a:pathLst>
              <a:path w="2283428" h="512944">
                <a:moveTo>
                  <a:pt x="0" y="0"/>
                </a:moveTo>
                <a:lnTo>
                  <a:pt x="2283428" y="0"/>
                </a:lnTo>
                <a:lnTo>
                  <a:pt x="2283428" y="512944"/>
                </a:lnTo>
                <a:lnTo>
                  <a:pt x="0" y="51294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552450"/>
            <a:chOff x="0" y="0"/>
            <a:chExt cx="4816593" cy="14550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145501"/>
            </a:xfrm>
            <a:custGeom>
              <a:avLst/>
              <a:gdLst/>
              <a:ahLst/>
              <a:cxnLst/>
              <a:rect l="l" t="t" r="r" b="b"/>
              <a:pathLst>
                <a:path w="4816592" h="145501">
                  <a:moveTo>
                    <a:pt x="0" y="0"/>
                  </a:moveTo>
                  <a:lnTo>
                    <a:pt x="4816592" y="0"/>
                  </a:lnTo>
                  <a:lnTo>
                    <a:pt x="4816592" y="145501"/>
                  </a:lnTo>
                  <a:lnTo>
                    <a:pt x="0" y="145501"/>
                  </a:lnTo>
                  <a:close/>
                </a:path>
              </a:pathLst>
            </a:custGeom>
            <a:solidFill>
              <a:srgbClr val="404F54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1836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9734550"/>
            <a:ext cx="18288000" cy="552450"/>
            <a:chOff x="0" y="0"/>
            <a:chExt cx="4816593" cy="14550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816592" cy="145501"/>
            </a:xfrm>
            <a:custGeom>
              <a:avLst/>
              <a:gdLst/>
              <a:ahLst/>
              <a:cxnLst/>
              <a:rect l="l" t="t" r="r" b="b"/>
              <a:pathLst>
                <a:path w="4816592" h="145501">
                  <a:moveTo>
                    <a:pt x="0" y="0"/>
                  </a:moveTo>
                  <a:lnTo>
                    <a:pt x="4816592" y="0"/>
                  </a:lnTo>
                  <a:lnTo>
                    <a:pt x="4816592" y="145501"/>
                  </a:lnTo>
                  <a:lnTo>
                    <a:pt x="0" y="145501"/>
                  </a:lnTo>
                  <a:close/>
                </a:path>
              </a:pathLst>
            </a:custGeom>
            <a:solidFill>
              <a:srgbClr val="82BA26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816593" cy="1836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0" y="3713895"/>
            <a:ext cx="4274279" cy="6020655"/>
          </a:xfrm>
          <a:custGeom>
            <a:avLst/>
            <a:gdLst/>
            <a:ahLst/>
            <a:cxnLst/>
            <a:rect l="l" t="t" r="r" b="b"/>
            <a:pathLst>
              <a:path w="4274279" h="6020655">
                <a:moveTo>
                  <a:pt x="0" y="0"/>
                </a:moveTo>
                <a:lnTo>
                  <a:pt x="4274279" y="0"/>
                </a:lnTo>
                <a:lnTo>
                  <a:pt x="4274279" y="6020655"/>
                </a:lnTo>
                <a:lnTo>
                  <a:pt x="0" y="602065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9" name="Freeform 9"/>
          <p:cNvSpPr/>
          <p:nvPr/>
        </p:nvSpPr>
        <p:spPr>
          <a:xfrm>
            <a:off x="3890392" y="3713895"/>
            <a:ext cx="4274279" cy="6020655"/>
          </a:xfrm>
          <a:custGeom>
            <a:avLst/>
            <a:gdLst/>
            <a:ahLst/>
            <a:cxnLst/>
            <a:rect l="l" t="t" r="r" b="b"/>
            <a:pathLst>
              <a:path w="4274279" h="6020655">
                <a:moveTo>
                  <a:pt x="0" y="0"/>
                </a:moveTo>
                <a:lnTo>
                  <a:pt x="4274279" y="0"/>
                </a:lnTo>
                <a:lnTo>
                  <a:pt x="4274279" y="6020655"/>
                </a:lnTo>
                <a:lnTo>
                  <a:pt x="0" y="602065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0" name="Freeform 10"/>
          <p:cNvSpPr/>
          <p:nvPr/>
        </p:nvSpPr>
        <p:spPr>
          <a:xfrm>
            <a:off x="7780783" y="3713895"/>
            <a:ext cx="4274279" cy="6020655"/>
          </a:xfrm>
          <a:custGeom>
            <a:avLst/>
            <a:gdLst/>
            <a:ahLst/>
            <a:cxnLst/>
            <a:rect l="l" t="t" r="r" b="b"/>
            <a:pathLst>
              <a:path w="4274279" h="6020655">
                <a:moveTo>
                  <a:pt x="0" y="0"/>
                </a:moveTo>
                <a:lnTo>
                  <a:pt x="4274279" y="0"/>
                </a:lnTo>
                <a:lnTo>
                  <a:pt x="4274279" y="6020655"/>
                </a:lnTo>
                <a:lnTo>
                  <a:pt x="0" y="602065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1" name="Freeform 11"/>
          <p:cNvSpPr/>
          <p:nvPr/>
        </p:nvSpPr>
        <p:spPr>
          <a:xfrm>
            <a:off x="11461508" y="3713895"/>
            <a:ext cx="4274279" cy="6020655"/>
          </a:xfrm>
          <a:custGeom>
            <a:avLst/>
            <a:gdLst/>
            <a:ahLst/>
            <a:cxnLst/>
            <a:rect l="l" t="t" r="r" b="b"/>
            <a:pathLst>
              <a:path w="4274279" h="6020655">
                <a:moveTo>
                  <a:pt x="0" y="0"/>
                </a:moveTo>
                <a:lnTo>
                  <a:pt x="4274279" y="0"/>
                </a:lnTo>
                <a:lnTo>
                  <a:pt x="4274279" y="6020655"/>
                </a:lnTo>
                <a:lnTo>
                  <a:pt x="0" y="602065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2" name="Freeform 12"/>
          <p:cNvSpPr/>
          <p:nvPr/>
        </p:nvSpPr>
        <p:spPr>
          <a:xfrm>
            <a:off x="14011258" y="3718752"/>
            <a:ext cx="4274279" cy="6020655"/>
          </a:xfrm>
          <a:custGeom>
            <a:avLst/>
            <a:gdLst/>
            <a:ahLst/>
            <a:cxnLst/>
            <a:rect l="l" t="t" r="r" b="b"/>
            <a:pathLst>
              <a:path w="4274279" h="6020655">
                <a:moveTo>
                  <a:pt x="0" y="0"/>
                </a:moveTo>
                <a:lnTo>
                  <a:pt x="4274279" y="0"/>
                </a:lnTo>
                <a:lnTo>
                  <a:pt x="4274279" y="6020655"/>
                </a:lnTo>
                <a:lnTo>
                  <a:pt x="0" y="602065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13" name="Group 13"/>
          <p:cNvGrpSpPr/>
          <p:nvPr/>
        </p:nvGrpSpPr>
        <p:grpSpPr>
          <a:xfrm>
            <a:off x="1917222" y="2758523"/>
            <a:ext cx="6829538" cy="4876687"/>
            <a:chOff x="0" y="0"/>
            <a:chExt cx="1798726" cy="1284395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798726" cy="1284395"/>
            </a:xfrm>
            <a:custGeom>
              <a:avLst/>
              <a:gdLst/>
              <a:ahLst/>
              <a:cxnLst/>
              <a:rect l="l" t="t" r="r" b="b"/>
              <a:pathLst>
                <a:path w="1798726" h="1284395">
                  <a:moveTo>
                    <a:pt x="0" y="0"/>
                  </a:moveTo>
                  <a:lnTo>
                    <a:pt x="1798726" y="0"/>
                  </a:lnTo>
                  <a:lnTo>
                    <a:pt x="1798726" y="1284395"/>
                  </a:lnTo>
                  <a:lnTo>
                    <a:pt x="0" y="128439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76200"/>
              <a:ext cx="1798726" cy="13605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8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9485449" y="2758523"/>
            <a:ext cx="6829538" cy="4876687"/>
            <a:chOff x="0" y="0"/>
            <a:chExt cx="1798726" cy="1284395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798726" cy="1284395"/>
            </a:xfrm>
            <a:custGeom>
              <a:avLst/>
              <a:gdLst/>
              <a:ahLst/>
              <a:cxnLst/>
              <a:rect l="l" t="t" r="r" b="b"/>
              <a:pathLst>
                <a:path w="1798726" h="1284395">
                  <a:moveTo>
                    <a:pt x="0" y="0"/>
                  </a:moveTo>
                  <a:lnTo>
                    <a:pt x="1798726" y="0"/>
                  </a:lnTo>
                  <a:lnTo>
                    <a:pt x="1798726" y="1284395"/>
                  </a:lnTo>
                  <a:lnTo>
                    <a:pt x="0" y="128439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76200"/>
              <a:ext cx="1798726" cy="13605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89"/>
                </a:lnSpc>
              </a:pPr>
              <a:endParaRPr/>
            </a:p>
          </p:txBody>
        </p:sp>
      </p:grpSp>
      <p:sp>
        <p:nvSpPr>
          <p:cNvPr id="19" name="Freeform 19"/>
          <p:cNvSpPr/>
          <p:nvPr/>
        </p:nvSpPr>
        <p:spPr>
          <a:xfrm>
            <a:off x="4017259" y="2674244"/>
            <a:ext cx="8294823" cy="5529882"/>
          </a:xfrm>
          <a:custGeom>
            <a:avLst/>
            <a:gdLst/>
            <a:ahLst/>
            <a:cxnLst/>
            <a:rect l="l" t="t" r="r" b="b"/>
            <a:pathLst>
              <a:path w="8294823" h="5529882">
                <a:moveTo>
                  <a:pt x="0" y="0"/>
                </a:moveTo>
                <a:lnTo>
                  <a:pt x="8294823" y="0"/>
                </a:lnTo>
                <a:lnTo>
                  <a:pt x="8294823" y="5529882"/>
                </a:lnTo>
                <a:lnTo>
                  <a:pt x="0" y="552988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20" name="Freeform 20"/>
          <p:cNvSpPr/>
          <p:nvPr/>
        </p:nvSpPr>
        <p:spPr>
          <a:xfrm>
            <a:off x="138541" y="2208332"/>
            <a:ext cx="3997196" cy="5995795"/>
          </a:xfrm>
          <a:custGeom>
            <a:avLst/>
            <a:gdLst/>
            <a:ahLst/>
            <a:cxnLst/>
            <a:rect l="l" t="t" r="r" b="b"/>
            <a:pathLst>
              <a:path w="3997196" h="5995795">
                <a:moveTo>
                  <a:pt x="0" y="0"/>
                </a:moveTo>
                <a:lnTo>
                  <a:pt x="3997197" y="0"/>
                </a:lnTo>
                <a:lnTo>
                  <a:pt x="3997197" y="5995794"/>
                </a:lnTo>
                <a:lnTo>
                  <a:pt x="0" y="59957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21" name="Freeform 21"/>
          <p:cNvSpPr/>
          <p:nvPr/>
        </p:nvSpPr>
        <p:spPr>
          <a:xfrm>
            <a:off x="11922670" y="3677450"/>
            <a:ext cx="6245373" cy="4163582"/>
          </a:xfrm>
          <a:custGeom>
            <a:avLst/>
            <a:gdLst/>
            <a:ahLst/>
            <a:cxnLst/>
            <a:rect l="l" t="t" r="r" b="b"/>
            <a:pathLst>
              <a:path w="6245373" h="4163582">
                <a:moveTo>
                  <a:pt x="0" y="0"/>
                </a:moveTo>
                <a:lnTo>
                  <a:pt x="6245373" y="0"/>
                </a:lnTo>
                <a:lnTo>
                  <a:pt x="6245373" y="4163582"/>
                </a:lnTo>
                <a:lnTo>
                  <a:pt x="0" y="416358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22" name="TextBox 22"/>
          <p:cNvSpPr txBox="1"/>
          <p:nvPr/>
        </p:nvSpPr>
        <p:spPr>
          <a:xfrm>
            <a:off x="4135738" y="1181100"/>
            <a:ext cx="8445755" cy="974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00"/>
              </a:lnSpc>
            </a:pPr>
            <a:r>
              <a:rPr lang="en-US" sz="7755" b="1" dirty="0">
                <a:solidFill>
                  <a:srgbClr val="82BA26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RAUMWIRTSCHAFT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5246778" y="3634215"/>
            <a:ext cx="6097236" cy="4382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589"/>
              </a:lnSpc>
              <a:spcBef>
                <a:spcPct val="0"/>
              </a:spcBef>
            </a:pPr>
            <a:r>
              <a:rPr lang="en-US" sz="2563" spc="76" dirty="0" err="1">
                <a:solidFill>
                  <a:srgbClr val="404F54"/>
                </a:solidFill>
                <a:latin typeface="Poppins"/>
                <a:ea typeface="Poppins"/>
                <a:cs typeface="Poppins"/>
                <a:sym typeface="Poppins"/>
              </a:rPr>
              <a:t>Im</a:t>
            </a:r>
            <a:r>
              <a:rPr lang="en-US" sz="2563" spc="76" dirty="0">
                <a:solidFill>
                  <a:srgbClr val="404F54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563" spc="76" dirty="0" err="1">
                <a:solidFill>
                  <a:srgbClr val="404F54"/>
                </a:solidFill>
                <a:latin typeface="Poppins"/>
                <a:ea typeface="Poppins"/>
                <a:cs typeface="Poppins"/>
                <a:sym typeface="Poppins"/>
              </a:rPr>
              <a:t>zusammengeklappten</a:t>
            </a:r>
            <a:r>
              <a:rPr lang="en-US" sz="2563" spc="76" dirty="0">
                <a:solidFill>
                  <a:srgbClr val="404F54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563" spc="76" dirty="0" err="1">
                <a:solidFill>
                  <a:srgbClr val="404F54"/>
                </a:solidFill>
                <a:latin typeface="Poppins"/>
                <a:ea typeface="Poppins"/>
                <a:cs typeface="Poppins"/>
                <a:sym typeface="Poppins"/>
              </a:rPr>
              <a:t>Zustand</a:t>
            </a:r>
            <a:r>
              <a:rPr lang="en-US" sz="2563" spc="76" dirty="0">
                <a:solidFill>
                  <a:srgbClr val="404F54"/>
                </a:solidFill>
                <a:latin typeface="Poppins"/>
                <a:ea typeface="Poppins"/>
                <a:cs typeface="Poppins"/>
                <a:sym typeface="Poppins"/>
              </a:rPr>
              <a:t>: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406496" y="2509362"/>
            <a:ext cx="4540887" cy="4382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589"/>
              </a:lnSpc>
              <a:spcBef>
                <a:spcPct val="0"/>
              </a:spcBef>
            </a:pPr>
            <a:r>
              <a:rPr lang="en-US" sz="2563" spc="76" dirty="0" err="1">
                <a:solidFill>
                  <a:srgbClr val="404F54"/>
                </a:solidFill>
                <a:latin typeface="Poppins"/>
                <a:ea typeface="Poppins"/>
                <a:cs typeface="Poppins"/>
                <a:sym typeface="Poppins"/>
              </a:rPr>
              <a:t>Großbehälter</a:t>
            </a:r>
            <a:r>
              <a:rPr lang="en-US" sz="2563" spc="76" dirty="0">
                <a:solidFill>
                  <a:srgbClr val="404F54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563" spc="76" dirty="0" err="1">
                <a:solidFill>
                  <a:srgbClr val="404F54"/>
                </a:solidFill>
                <a:latin typeface="Poppins"/>
                <a:ea typeface="Poppins"/>
                <a:cs typeface="Poppins"/>
                <a:sym typeface="Poppins"/>
              </a:rPr>
              <a:t>aufgebaut</a:t>
            </a:r>
            <a:r>
              <a:rPr lang="en-US" sz="2563" spc="76" dirty="0">
                <a:solidFill>
                  <a:srgbClr val="404F54"/>
                </a:solidFill>
                <a:latin typeface="Poppins"/>
                <a:ea typeface="Poppins"/>
                <a:cs typeface="Poppins"/>
                <a:sym typeface="Poppins"/>
              </a:rPr>
              <a:t>: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404609" y="7776712"/>
            <a:ext cx="11251948" cy="11673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095"/>
              </a:lnSpc>
              <a:spcBef>
                <a:spcPct val="0"/>
              </a:spcBef>
            </a:pPr>
            <a:r>
              <a:rPr lang="de-DE" sz="2063" b="1" dirty="0">
                <a:solidFill>
                  <a:srgbClr val="404F54">
                    <a:alpha val="57647"/>
                  </a:srgbClr>
                </a:solidFill>
                <a:latin typeface="Poppins Bold"/>
                <a:ea typeface="Poppins Bold"/>
                <a:cs typeface="Poppins Bold"/>
                <a:sym typeface="Poppins Bold"/>
              </a:rPr>
              <a:t>33 Palettenstellplätze entsprechen 66 aufgebauten Großbehältern mit einem Fassungsvermögen von jeweils 855 Litern. Auf derselben Fläche können wir jedoch bis zu 231 zusammengeklappte Großbehälter lagern!</a:t>
            </a:r>
            <a:endParaRPr lang="en-US" sz="2063" b="1" dirty="0">
              <a:solidFill>
                <a:srgbClr val="404F54">
                  <a:alpha val="57647"/>
                </a:srgbClr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11656557" y="2771020"/>
            <a:ext cx="6375115" cy="4382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89"/>
              </a:lnSpc>
              <a:spcBef>
                <a:spcPct val="0"/>
              </a:spcBef>
            </a:pPr>
            <a:r>
              <a:rPr lang="en-US" sz="2563" spc="76" dirty="0" err="1">
                <a:solidFill>
                  <a:srgbClr val="404F54"/>
                </a:solidFill>
                <a:latin typeface="Poppins"/>
                <a:ea typeface="Poppins"/>
                <a:cs typeface="Poppins"/>
                <a:sym typeface="Poppins"/>
              </a:rPr>
              <a:t>Effiziente</a:t>
            </a:r>
            <a:r>
              <a:rPr lang="en-US" sz="2563" spc="76" dirty="0">
                <a:solidFill>
                  <a:srgbClr val="404F54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563" spc="76" dirty="0" err="1">
                <a:solidFill>
                  <a:srgbClr val="404F54"/>
                </a:solidFill>
                <a:latin typeface="Poppins"/>
                <a:ea typeface="Poppins"/>
                <a:cs typeface="Poppins"/>
                <a:sym typeface="Poppins"/>
              </a:rPr>
              <a:t>Nutzung</a:t>
            </a:r>
            <a:r>
              <a:rPr lang="en-US" sz="2563" spc="76" dirty="0">
                <a:solidFill>
                  <a:srgbClr val="404F54"/>
                </a:solidFill>
                <a:latin typeface="Poppins"/>
                <a:ea typeface="Poppins"/>
                <a:cs typeface="Poppins"/>
                <a:sym typeface="Poppins"/>
              </a:rPr>
              <a:t> des </a:t>
            </a:r>
            <a:r>
              <a:rPr lang="en-US" sz="2563" spc="76" dirty="0" err="1">
                <a:solidFill>
                  <a:srgbClr val="404F54"/>
                </a:solidFill>
                <a:latin typeface="Poppins"/>
                <a:ea typeface="Poppins"/>
                <a:cs typeface="Poppins"/>
                <a:sym typeface="Poppins"/>
              </a:rPr>
              <a:t>Lagerraums</a:t>
            </a:r>
            <a:r>
              <a:rPr lang="en-US" sz="2563" spc="76" dirty="0">
                <a:solidFill>
                  <a:srgbClr val="404F54"/>
                </a:solidFill>
                <a:latin typeface="Poppins"/>
                <a:ea typeface="Poppins"/>
                <a:cs typeface="Poppins"/>
                <a:sym typeface="Poppins"/>
              </a:rPr>
              <a:t>.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2900218" y="7776712"/>
            <a:ext cx="4797183" cy="11673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095"/>
              </a:lnSpc>
              <a:spcBef>
                <a:spcPct val="0"/>
              </a:spcBef>
            </a:pPr>
            <a:r>
              <a:rPr lang="de-DE" sz="2063" b="1" dirty="0">
                <a:solidFill>
                  <a:srgbClr val="404F54">
                    <a:alpha val="57647"/>
                  </a:srgbClr>
                </a:solidFill>
                <a:latin typeface="Poppins Bold"/>
                <a:ea typeface="Poppins Bold"/>
                <a:cs typeface="Poppins Bold"/>
                <a:sym typeface="Poppins Bold"/>
              </a:rPr>
              <a:t>KLT-Behälter sorgen für eine optimale Raumnutzung und perfekte Organisation.</a:t>
            </a:r>
            <a:endParaRPr lang="en-US" sz="2063" b="1" dirty="0">
              <a:solidFill>
                <a:srgbClr val="404F54">
                  <a:alpha val="57647"/>
                </a:srgbClr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  <p:sp>
        <p:nvSpPr>
          <p:cNvPr id="28" name="Freeform 28"/>
          <p:cNvSpPr/>
          <p:nvPr/>
        </p:nvSpPr>
        <p:spPr>
          <a:xfrm>
            <a:off x="15748244" y="19753"/>
            <a:ext cx="2283428" cy="512944"/>
          </a:xfrm>
          <a:custGeom>
            <a:avLst/>
            <a:gdLst/>
            <a:ahLst/>
            <a:cxnLst/>
            <a:rect l="l" t="t" r="r" b="b"/>
            <a:pathLst>
              <a:path w="2283428" h="512944">
                <a:moveTo>
                  <a:pt x="0" y="0"/>
                </a:moveTo>
                <a:lnTo>
                  <a:pt x="2283428" y="0"/>
                </a:lnTo>
                <a:lnTo>
                  <a:pt x="2283428" y="512944"/>
                </a:lnTo>
                <a:lnTo>
                  <a:pt x="0" y="51294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552450"/>
            <a:chOff x="0" y="0"/>
            <a:chExt cx="4816593" cy="14550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145501"/>
            </a:xfrm>
            <a:custGeom>
              <a:avLst/>
              <a:gdLst/>
              <a:ahLst/>
              <a:cxnLst/>
              <a:rect l="l" t="t" r="r" b="b"/>
              <a:pathLst>
                <a:path w="4816592" h="145501">
                  <a:moveTo>
                    <a:pt x="0" y="0"/>
                  </a:moveTo>
                  <a:lnTo>
                    <a:pt x="4816592" y="0"/>
                  </a:lnTo>
                  <a:lnTo>
                    <a:pt x="4816592" y="145501"/>
                  </a:lnTo>
                  <a:lnTo>
                    <a:pt x="0" y="145501"/>
                  </a:lnTo>
                  <a:close/>
                </a:path>
              </a:pathLst>
            </a:custGeom>
            <a:solidFill>
              <a:srgbClr val="404F54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1836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9734550"/>
            <a:ext cx="18288000" cy="552450"/>
            <a:chOff x="0" y="0"/>
            <a:chExt cx="4816593" cy="14550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816592" cy="145501"/>
            </a:xfrm>
            <a:custGeom>
              <a:avLst/>
              <a:gdLst/>
              <a:ahLst/>
              <a:cxnLst/>
              <a:rect l="l" t="t" r="r" b="b"/>
              <a:pathLst>
                <a:path w="4816592" h="145501">
                  <a:moveTo>
                    <a:pt x="0" y="0"/>
                  </a:moveTo>
                  <a:lnTo>
                    <a:pt x="4816592" y="0"/>
                  </a:lnTo>
                  <a:lnTo>
                    <a:pt x="4816592" y="145501"/>
                  </a:lnTo>
                  <a:lnTo>
                    <a:pt x="0" y="145501"/>
                  </a:lnTo>
                  <a:close/>
                </a:path>
              </a:pathLst>
            </a:custGeom>
            <a:solidFill>
              <a:srgbClr val="82BA26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816593" cy="1836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0" y="3713895"/>
            <a:ext cx="4274279" cy="6020655"/>
          </a:xfrm>
          <a:custGeom>
            <a:avLst/>
            <a:gdLst/>
            <a:ahLst/>
            <a:cxnLst/>
            <a:rect l="l" t="t" r="r" b="b"/>
            <a:pathLst>
              <a:path w="4274279" h="6020655">
                <a:moveTo>
                  <a:pt x="0" y="0"/>
                </a:moveTo>
                <a:lnTo>
                  <a:pt x="4274279" y="0"/>
                </a:lnTo>
                <a:lnTo>
                  <a:pt x="4274279" y="6020655"/>
                </a:lnTo>
                <a:lnTo>
                  <a:pt x="0" y="602065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9" name="Freeform 9"/>
          <p:cNvSpPr/>
          <p:nvPr/>
        </p:nvSpPr>
        <p:spPr>
          <a:xfrm>
            <a:off x="3890392" y="3713895"/>
            <a:ext cx="4274279" cy="6020655"/>
          </a:xfrm>
          <a:custGeom>
            <a:avLst/>
            <a:gdLst/>
            <a:ahLst/>
            <a:cxnLst/>
            <a:rect l="l" t="t" r="r" b="b"/>
            <a:pathLst>
              <a:path w="4274279" h="6020655">
                <a:moveTo>
                  <a:pt x="0" y="0"/>
                </a:moveTo>
                <a:lnTo>
                  <a:pt x="4274279" y="0"/>
                </a:lnTo>
                <a:lnTo>
                  <a:pt x="4274279" y="6020655"/>
                </a:lnTo>
                <a:lnTo>
                  <a:pt x="0" y="602065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0" name="Freeform 10"/>
          <p:cNvSpPr/>
          <p:nvPr/>
        </p:nvSpPr>
        <p:spPr>
          <a:xfrm>
            <a:off x="7780783" y="3713895"/>
            <a:ext cx="4274279" cy="6020655"/>
          </a:xfrm>
          <a:custGeom>
            <a:avLst/>
            <a:gdLst/>
            <a:ahLst/>
            <a:cxnLst/>
            <a:rect l="l" t="t" r="r" b="b"/>
            <a:pathLst>
              <a:path w="4274279" h="6020655">
                <a:moveTo>
                  <a:pt x="0" y="0"/>
                </a:moveTo>
                <a:lnTo>
                  <a:pt x="4274279" y="0"/>
                </a:lnTo>
                <a:lnTo>
                  <a:pt x="4274279" y="6020655"/>
                </a:lnTo>
                <a:lnTo>
                  <a:pt x="0" y="602065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1" name="Freeform 11"/>
          <p:cNvSpPr/>
          <p:nvPr/>
        </p:nvSpPr>
        <p:spPr>
          <a:xfrm>
            <a:off x="11656557" y="3713895"/>
            <a:ext cx="4274279" cy="6020655"/>
          </a:xfrm>
          <a:custGeom>
            <a:avLst/>
            <a:gdLst/>
            <a:ahLst/>
            <a:cxnLst/>
            <a:rect l="l" t="t" r="r" b="b"/>
            <a:pathLst>
              <a:path w="4274279" h="6020655">
                <a:moveTo>
                  <a:pt x="0" y="0"/>
                </a:moveTo>
                <a:lnTo>
                  <a:pt x="4274279" y="0"/>
                </a:lnTo>
                <a:lnTo>
                  <a:pt x="4274279" y="6020655"/>
                </a:lnTo>
                <a:lnTo>
                  <a:pt x="0" y="602065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2" name="Freeform 12"/>
          <p:cNvSpPr/>
          <p:nvPr/>
        </p:nvSpPr>
        <p:spPr>
          <a:xfrm>
            <a:off x="13970787" y="3713894"/>
            <a:ext cx="4274279" cy="6020655"/>
          </a:xfrm>
          <a:custGeom>
            <a:avLst/>
            <a:gdLst/>
            <a:ahLst/>
            <a:cxnLst/>
            <a:rect l="l" t="t" r="r" b="b"/>
            <a:pathLst>
              <a:path w="4274279" h="6020655">
                <a:moveTo>
                  <a:pt x="0" y="0"/>
                </a:moveTo>
                <a:lnTo>
                  <a:pt x="4274279" y="0"/>
                </a:lnTo>
                <a:lnTo>
                  <a:pt x="4274279" y="6020655"/>
                </a:lnTo>
                <a:lnTo>
                  <a:pt x="0" y="602065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13" name="Group 13"/>
          <p:cNvGrpSpPr/>
          <p:nvPr/>
        </p:nvGrpSpPr>
        <p:grpSpPr>
          <a:xfrm>
            <a:off x="945781" y="2616760"/>
            <a:ext cx="3498204" cy="3498204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50902" y="0"/>
                  </a:moveTo>
                  <a:lnTo>
                    <a:pt x="761898" y="0"/>
                  </a:lnTo>
                  <a:cubicBezTo>
                    <a:pt x="790011" y="0"/>
                    <a:pt x="812800" y="22789"/>
                    <a:pt x="812800" y="50902"/>
                  </a:cubicBezTo>
                  <a:lnTo>
                    <a:pt x="812800" y="761898"/>
                  </a:lnTo>
                  <a:cubicBezTo>
                    <a:pt x="812800" y="790011"/>
                    <a:pt x="790011" y="812800"/>
                    <a:pt x="761898" y="812800"/>
                  </a:cubicBezTo>
                  <a:lnTo>
                    <a:pt x="50902" y="812800"/>
                  </a:lnTo>
                  <a:cubicBezTo>
                    <a:pt x="22789" y="812800"/>
                    <a:pt x="0" y="790011"/>
                    <a:pt x="0" y="761898"/>
                  </a:cubicBezTo>
                  <a:lnTo>
                    <a:pt x="0" y="50902"/>
                  </a:lnTo>
                  <a:cubicBezTo>
                    <a:pt x="0" y="22789"/>
                    <a:pt x="22789" y="0"/>
                    <a:pt x="50902" y="0"/>
                  </a:cubicBezTo>
                  <a:close/>
                </a:path>
              </a:pathLst>
            </a:custGeom>
            <a:blipFill>
              <a:blip r:embed="rId3"/>
              <a:stretch>
                <a:fillRect l="-25048" r="-25048"/>
              </a:stretch>
            </a:blipFill>
            <a:ln w="19050" cap="rnd">
              <a:solidFill>
                <a:srgbClr val="82BA26"/>
              </a:solidFill>
              <a:prstDash val="solid"/>
              <a:round/>
            </a:ln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945781" y="1273188"/>
            <a:ext cx="15524322" cy="9746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600"/>
              </a:lnSpc>
            </a:pPr>
            <a:r>
              <a:rPr lang="de-DE" sz="7755" b="1" dirty="0">
                <a:solidFill>
                  <a:srgbClr val="82BA26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Entdecke die Marke </a:t>
            </a:r>
            <a:r>
              <a:rPr lang="de-DE" sz="7755" b="1" dirty="0" err="1">
                <a:solidFill>
                  <a:srgbClr val="82BA26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spacebox</a:t>
            </a:r>
            <a:endParaRPr lang="en-US" sz="7755" b="1" dirty="0">
              <a:solidFill>
                <a:srgbClr val="82BA26"/>
              </a:solidFill>
              <a:latin typeface="Bebas Neue Bold"/>
              <a:ea typeface="Bebas Neue Bold"/>
              <a:cs typeface="Bebas Neue Bold"/>
              <a:sym typeface="Bebas Neue Bold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945781" y="6962776"/>
            <a:ext cx="3498204" cy="22839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000"/>
              </a:lnSpc>
            </a:pPr>
            <a:r>
              <a:rPr lang="de-DE" sz="2000" dirty="0">
                <a:solidFill>
                  <a:srgbClr val="262F0E">
                    <a:alpha val="57647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Verschiedene Kunststoffpaletten – langlebiger und kostengünstiger als Holzpaletten, zu 100 % recycelbar.</a:t>
            </a:r>
            <a:endParaRPr lang="en-US" sz="2000" dirty="0">
              <a:solidFill>
                <a:srgbClr val="262F0E">
                  <a:alpha val="57647"/>
                </a:srgbClr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1312560" y="6379797"/>
            <a:ext cx="2860047" cy="4382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89"/>
              </a:lnSpc>
              <a:spcBef>
                <a:spcPct val="0"/>
              </a:spcBef>
            </a:pPr>
            <a:r>
              <a:rPr lang="en-US" sz="2563" spc="76" dirty="0" err="1">
                <a:solidFill>
                  <a:srgbClr val="ADB858"/>
                </a:solidFill>
                <a:latin typeface="Poppins"/>
                <a:ea typeface="Poppins"/>
                <a:cs typeface="Poppins"/>
                <a:sym typeface="Poppins"/>
              </a:rPr>
              <a:t>Paletten</a:t>
            </a:r>
            <a:endParaRPr lang="en-US" sz="2563" spc="76" dirty="0">
              <a:solidFill>
                <a:srgbClr val="ADB858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4893185" y="6962776"/>
            <a:ext cx="3498204" cy="22839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000"/>
              </a:lnSpc>
            </a:pPr>
            <a:r>
              <a:rPr lang="de-DE" sz="2000" dirty="0">
                <a:solidFill>
                  <a:srgbClr val="262F0E">
                    <a:alpha val="57647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Klappbare Wände ermöglichen ein maximales Volumen bei minimalen Abmessungen im zusammengeklappten Zustand.</a:t>
            </a:r>
            <a:endParaRPr lang="en-US" sz="2000" dirty="0">
              <a:solidFill>
                <a:srgbClr val="262F0E">
                  <a:alpha val="57647"/>
                </a:srgbClr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5319855" y="6379797"/>
            <a:ext cx="2860047" cy="4382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89"/>
              </a:lnSpc>
              <a:spcBef>
                <a:spcPct val="0"/>
              </a:spcBef>
            </a:pPr>
            <a:r>
              <a:rPr lang="en-US" sz="2563" spc="76" dirty="0" err="1">
                <a:solidFill>
                  <a:srgbClr val="ADB858"/>
                </a:solidFill>
                <a:latin typeface="Poppins"/>
                <a:ea typeface="Poppins"/>
                <a:cs typeface="Poppins"/>
                <a:sym typeface="Poppins"/>
              </a:rPr>
              <a:t>Großbehälter</a:t>
            </a:r>
            <a:endParaRPr lang="en-US" sz="2563" spc="76" dirty="0">
              <a:solidFill>
                <a:srgbClr val="ADB858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8854570" y="6962776"/>
            <a:ext cx="3498203" cy="11297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000"/>
              </a:lnSpc>
            </a:pPr>
            <a:r>
              <a:rPr lang="de-DE" sz="2000" dirty="0">
                <a:solidFill>
                  <a:srgbClr val="262F0E">
                    <a:alpha val="57647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Einfache, hygienische und effiziente Optimierung des Lagerraums.</a:t>
            </a:r>
            <a:endParaRPr lang="en-US" sz="2000" dirty="0">
              <a:solidFill>
                <a:srgbClr val="262F0E">
                  <a:alpha val="57647"/>
                </a:srgbClr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8802316" y="6379797"/>
            <a:ext cx="3756557" cy="4382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89"/>
              </a:lnSpc>
              <a:spcBef>
                <a:spcPct val="0"/>
              </a:spcBef>
            </a:pPr>
            <a:r>
              <a:rPr lang="en-US" sz="2563" spc="76" dirty="0" err="1">
                <a:solidFill>
                  <a:srgbClr val="ADB858"/>
                </a:solidFill>
                <a:latin typeface="Poppins"/>
                <a:ea typeface="Poppins"/>
                <a:cs typeface="Poppins"/>
                <a:sym typeface="Poppins"/>
              </a:rPr>
              <a:t>Systembehälter</a:t>
            </a:r>
            <a:endParaRPr lang="en-US" sz="2563" spc="76" dirty="0">
              <a:solidFill>
                <a:srgbClr val="ADB858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grpSp>
        <p:nvGrpSpPr>
          <p:cNvPr id="22" name="Group 22"/>
          <p:cNvGrpSpPr/>
          <p:nvPr/>
        </p:nvGrpSpPr>
        <p:grpSpPr>
          <a:xfrm>
            <a:off x="4893185" y="2616760"/>
            <a:ext cx="3498204" cy="3498204"/>
            <a:chOff x="0" y="0"/>
            <a:chExt cx="812800" cy="8128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50902" y="0"/>
                  </a:moveTo>
                  <a:lnTo>
                    <a:pt x="761898" y="0"/>
                  </a:lnTo>
                  <a:cubicBezTo>
                    <a:pt x="790011" y="0"/>
                    <a:pt x="812800" y="22789"/>
                    <a:pt x="812800" y="50902"/>
                  </a:cubicBezTo>
                  <a:lnTo>
                    <a:pt x="812800" y="761898"/>
                  </a:lnTo>
                  <a:cubicBezTo>
                    <a:pt x="812800" y="790011"/>
                    <a:pt x="790011" y="812800"/>
                    <a:pt x="761898" y="812800"/>
                  </a:cubicBezTo>
                  <a:lnTo>
                    <a:pt x="50902" y="812800"/>
                  </a:lnTo>
                  <a:cubicBezTo>
                    <a:pt x="22789" y="812800"/>
                    <a:pt x="0" y="790011"/>
                    <a:pt x="0" y="761898"/>
                  </a:cubicBezTo>
                  <a:lnTo>
                    <a:pt x="0" y="50902"/>
                  </a:lnTo>
                  <a:cubicBezTo>
                    <a:pt x="0" y="22789"/>
                    <a:pt x="22789" y="0"/>
                    <a:pt x="50902" y="0"/>
                  </a:cubicBezTo>
                  <a:close/>
                </a:path>
              </a:pathLst>
            </a:custGeom>
            <a:blipFill>
              <a:blip r:embed="rId4"/>
              <a:stretch>
                <a:fillRect l="-8432" r="-41567"/>
              </a:stretch>
            </a:blipFill>
            <a:ln w="19050" cap="rnd">
              <a:solidFill>
                <a:srgbClr val="82BA26"/>
              </a:solidFill>
              <a:prstDash val="solid"/>
              <a:round/>
            </a:ln>
          </p:spPr>
          <p:txBody>
            <a:bodyPr/>
            <a:lstStyle/>
            <a:p>
              <a:endParaRPr lang="pl-PL"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8854571" y="2616760"/>
            <a:ext cx="3498204" cy="3498204"/>
            <a:chOff x="0" y="0"/>
            <a:chExt cx="812800" cy="8128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50902" y="0"/>
                  </a:moveTo>
                  <a:lnTo>
                    <a:pt x="761898" y="0"/>
                  </a:lnTo>
                  <a:cubicBezTo>
                    <a:pt x="790011" y="0"/>
                    <a:pt x="812800" y="22789"/>
                    <a:pt x="812800" y="50902"/>
                  </a:cubicBezTo>
                  <a:lnTo>
                    <a:pt x="812800" y="761898"/>
                  </a:lnTo>
                  <a:cubicBezTo>
                    <a:pt x="812800" y="790011"/>
                    <a:pt x="790011" y="812800"/>
                    <a:pt x="761898" y="812800"/>
                  </a:cubicBezTo>
                  <a:lnTo>
                    <a:pt x="50902" y="812800"/>
                  </a:lnTo>
                  <a:cubicBezTo>
                    <a:pt x="22789" y="812800"/>
                    <a:pt x="0" y="790011"/>
                    <a:pt x="0" y="761898"/>
                  </a:cubicBezTo>
                  <a:lnTo>
                    <a:pt x="0" y="50902"/>
                  </a:lnTo>
                  <a:cubicBezTo>
                    <a:pt x="0" y="22789"/>
                    <a:pt x="22789" y="0"/>
                    <a:pt x="50902" y="0"/>
                  </a:cubicBezTo>
                  <a:close/>
                </a:path>
              </a:pathLst>
            </a:custGeom>
            <a:blipFill>
              <a:blip r:embed="rId5"/>
              <a:stretch>
                <a:fillRect l="-25000" r="-25000"/>
              </a:stretch>
            </a:blipFill>
            <a:ln w="19050" cap="rnd">
              <a:solidFill>
                <a:srgbClr val="82BA26"/>
              </a:solidFill>
              <a:prstDash val="solid"/>
              <a:round/>
            </a:ln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26" name="TextBox 26"/>
          <p:cNvSpPr txBox="1"/>
          <p:nvPr/>
        </p:nvSpPr>
        <p:spPr>
          <a:xfrm>
            <a:off x="12971900" y="6962776"/>
            <a:ext cx="3498203" cy="18992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000"/>
              </a:lnSpc>
            </a:pPr>
            <a:r>
              <a:rPr lang="de-DE" sz="2000" dirty="0">
                <a:solidFill>
                  <a:srgbClr val="262F0E">
                    <a:alpha val="57647"/>
                  </a:srgbClr>
                </a:solidFill>
                <a:latin typeface="Poppins"/>
                <a:ea typeface="Poppins"/>
                <a:cs typeface="Poppins"/>
                <a:sym typeface="Poppins"/>
              </a:rPr>
              <a:t>Auffahrgitter, Deckel, klappbare Wände – alles, was die Ware schützt und den Platz noch besser nutzt.</a:t>
            </a:r>
            <a:endParaRPr lang="en-US" sz="2000" dirty="0">
              <a:solidFill>
                <a:srgbClr val="262F0E">
                  <a:alpha val="57647"/>
                </a:srgbClr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13177998" y="6379797"/>
            <a:ext cx="2860047" cy="4382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89"/>
              </a:lnSpc>
              <a:spcBef>
                <a:spcPct val="0"/>
              </a:spcBef>
            </a:pPr>
            <a:r>
              <a:rPr lang="en-US" sz="2563" spc="76" dirty="0" err="1">
                <a:solidFill>
                  <a:srgbClr val="ADB858"/>
                </a:solidFill>
                <a:latin typeface="Poppins"/>
                <a:ea typeface="Poppins"/>
                <a:cs typeface="Poppins"/>
                <a:sym typeface="Poppins"/>
              </a:rPr>
              <a:t>Zubehör</a:t>
            </a:r>
            <a:endParaRPr lang="en-US" sz="2563" spc="76" dirty="0">
              <a:solidFill>
                <a:srgbClr val="ADB858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grpSp>
        <p:nvGrpSpPr>
          <p:cNvPr id="28" name="Group 28"/>
          <p:cNvGrpSpPr/>
          <p:nvPr/>
        </p:nvGrpSpPr>
        <p:grpSpPr>
          <a:xfrm>
            <a:off x="12971900" y="2616760"/>
            <a:ext cx="3498204" cy="3498204"/>
            <a:chOff x="0" y="0"/>
            <a:chExt cx="812800" cy="8128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50902" y="0"/>
                  </a:moveTo>
                  <a:lnTo>
                    <a:pt x="761898" y="0"/>
                  </a:lnTo>
                  <a:cubicBezTo>
                    <a:pt x="790011" y="0"/>
                    <a:pt x="812800" y="22789"/>
                    <a:pt x="812800" y="50902"/>
                  </a:cubicBezTo>
                  <a:lnTo>
                    <a:pt x="812800" y="761898"/>
                  </a:lnTo>
                  <a:cubicBezTo>
                    <a:pt x="812800" y="790011"/>
                    <a:pt x="790011" y="812800"/>
                    <a:pt x="761898" y="812800"/>
                  </a:cubicBezTo>
                  <a:lnTo>
                    <a:pt x="50902" y="812800"/>
                  </a:lnTo>
                  <a:cubicBezTo>
                    <a:pt x="22789" y="812800"/>
                    <a:pt x="0" y="790011"/>
                    <a:pt x="0" y="761898"/>
                  </a:cubicBezTo>
                  <a:lnTo>
                    <a:pt x="0" y="50902"/>
                  </a:lnTo>
                  <a:cubicBezTo>
                    <a:pt x="0" y="22789"/>
                    <a:pt x="22789" y="0"/>
                    <a:pt x="50902" y="0"/>
                  </a:cubicBezTo>
                  <a:close/>
                </a:path>
              </a:pathLst>
            </a:custGeom>
            <a:blipFill>
              <a:blip r:embed="rId6"/>
              <a:stretch>
                <a:fillRect b="-19402"/>
              </a:stretch>
            </a:blipFill>
            <a:ln w="19050" cap="rnd">
              <a:solidFill>
                <a:srgbClr val="82BA26"/>
              </a:solidFill>
              <a:prstDash val="solid"/>
              <a:round/>
            </a:ln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30" name="Freeform 30"/>
          <p:cNvSpPr/>
          <p:nvPr/>
        </p:nvSpPr>
        <p:spPr>
          <a:xfrm>
            <a:off x="15748244" y="19753"/>
            <a:ext cx="2283428" cy="512944"/>
          </a:xfrm>
          <a:custGeom>
            <a:avLst/>
            <a:gdLst/>
            <a:ahLst/>
            <a:cxnLst/>
            <a:rect l="l" t="t" r="r" b="b"/>
            <a:pathLst>
              <a:path w="2283428" h="512944">
                <a:moveTo>
                  <a:pt x="0" y="0"/>
                </a:moveTo>
                <a:lnTo>
                  <a:pt x="2283428" y="0"/>
                </a:lnTo>
                <a:lnTo>
                  <a:pt x="2283428" y="512944"/>
                </a:lnTo>
                <a:lnTo>
                  <a:pt x="0" y="51294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5282</TotalTime>
  <Words>677</Words>
  <Application>Microsoft Office PowerPoint</Application>
  <PresentationFormat>Niestandardowy</PresentationFormat>
  <Paragraphs>71</Paragraphs>
  <Slides>11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10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11</vt:i4>
      </vt:variant>
    </vt:vector>
  </HeadingPairs>
  <TitlesOfParts>
    <vt:vector size="22" baseType="lpstr">
      <vt:lpstr>Poppins</vt:lpstr>
      <vt:lpstr>Calibri</vt:lpstr>
      <vt:lpstr>Open Sans Bold Italics</vt:lpstr>
      <vt:lpstr>Anton</vt:lpstr>
      <vt:lpstr>Open Sans Bold</vt:lpstr>
      <vt:lpstr>Bebas Neue Bold</vt:lpstr>
      <vt:lpstr>Arial</vt:lpstr>
      <vt:lpstr>Open Sans</vt:lpstr>
      <vt:lpstr>Poppins Bold</vt:lpstr>
      <vt:lpstr>Open Sans Light</vt:lpstr>
      <vt:lpstr>Office Theme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Spacebox EKO</dc:title>
  <dc:creator>Łukasz Kaczmarowski</dc:creator>
  <cp:lastModifiedBy>Katarzyna Holas</cp:lastModifiedBy>
  <cp:revision>5</cp:revision>
  <dcterms:created xsi:type="dcterms:W3CDTF">2006-08-16T00:00:00Z</dcterms:created>
  <dcterms:modified xsi:type="dcterms:W3CDTF">2025-02-24T08:23:45Z</dcterms:modified>
  <dc:identifier>DAGe_fgCCs4</dc:identifier>
</cp:coreProperties>
</file>